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90" r:id="rId4"/>
    <p:sldId id="262" r:id="rId5"/>
    <p:sldId id="264" r:id="rId6"/>
    <p:sldId id="295" r:id="rId7"/>
    <p:sldId id="296" r:id="rId8"/>
    <p:sldId id="267" r:id="rId9"/>
    <p:sldId id="263" r:id="rId10"/>
    <p:sldId id="291" r:id="rId11"/>
    <p:sldId id="299" r:id="rId12"/>
  </p:sldIdLst>
  <p:sldSz cx="12192000" cy="6858000"/>
  <p:notesSz cx="6889750" cy="1002188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tur\AppData\Local\Microsoft\Windows\INetCache\IE\J0N1387A\Casos%20positivos%20de%20Covid-19%20e%20M&#233;dia%20de%20pessoas%20em%20Quarentena%20por%20semana%20epidemiol&#237;ogica%20(11052020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tur\AppData\Local\Microsoft\Windows\INetCache\IE\J0N1387A\Casos%20positivos%20de%20Covid-19%20e%20M&#233;dia%20de%20pessoas%20em%20Quarentena%20por%20semana%20epidemiol&#237;ogica%20(11052020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tur\AppData\Local\Microsoft\Windows\INetCache\IE\J0N1387A\Casos%20positivos%20de%20Covid-19%20e%20M&#233;dia%20de%20pessoas%20em%20Quarentena%20por%20semana%20epidemiol&#237;ogica%20(11052020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tur\AppData\Local\Microsoft\Windows\INetCache\IE\J0N1387A\Casos%20positivos%20de%20Covid-19%20e%20M&#233;dia%20de%20pessoas%20em%20Quarentena%20por%20semana%20epidemiol&#237;ogica%20(11052020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tur.correia\AppData\Local\Microsoft\Windows\INetCache\Content.Outlook\YFFKHJSV\FORMULA&#769;RIO%20DIA&#769;RIO%20-%20COVID-19_18_05_2020%20(1)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PT" sz="2400" b="1" dirty="0"/>
              <a:t>COVID-19/</a:t>
            </a:r>
            <a:r>
              <a:rPr lang="pt-PT" sz="3200" b="1" dirty="0"/>
              <a:t>Cabo Verde</a:t>
            </a:r>
            <a:r>
              <a:rPr lang="pt-PT" sz="2400" b="1" dirty="0"/>
              <a:t>: Distribuição de casos, por semanas epidemiológicas. Cabo Verde, até 17 de </a:t>
            </a:r>
            <a:r>
              <a:rPr lang="pt-PT" sz="2400" b="1" dirty="0" smtClean="0"/>
              <a:t>Maio/020</a:t>
            </a:r>
          </a:p>
          <a:p>
            <a:pPr>
              <a:defRPr sz="2400" b="1"/>
            </a:pPr>
            <a:r>
              <a:rPr lang="pt-PT" sz="2400" b="1" dirty="0" smtClean="0"/>
              <a:t>Fonte: SVIR, DNS</a:t>
            </a:r>
            <a:endParaRPr lang="pt-PT" sz="2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'[Casos positivos de Covid-19 e Média de pessoas em Quarentena por semana epidemiolíogica (11052020).xlsx]Casos positivos por semana'!$C$20</c:f>
              <c:strCache>
                <c:ptCount val="1"/>
                <c:pt idx="0">
                  <c:v>Cabo Verde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'[Casos positivos de Covid-19 e Média de pessoas em Quarentena por semana epidemiolíogica (11052020).xlsx]Casos positivos por semana'!$B$21:$B$29</c:f>
              <c:strCache>
                <c:ptCount val="9"/>
                <c:pt idx="0">
                  <c:v>12                         (16 a 22/03)</c:v>
                </c:pt>
                <c:pt idx="1">
                  <c:v>13                              (23 a 29/03)</c:v>
                </c:pt>
                <c:pt idx="2">
                  <c:v>14                       (30/03 a 05/04)</c:v>
                </c:pt>
                <c:pt idx="3">
                  <c:v>15                             (06 a 12/04)</c:v>
                </c:pt>
                <c:pt idx="4">
                  <c:v>16                                                  (13 a 19/04)</c:v>
                </c:pt>
                <c:pt idx="5">
                  <c:v>17                                                           (20 a 26/04)</c:v>
                </c:pt>
                <c:pt idx="6">
                  <c:v>18                 (27/04 a 03/05)</c:v>
                </c:pt>
                <c:pt idx="7">
                  <c:v>19                      (04 a 10/05)</c:v>
                </c:pt>
                <c:pt idx="8">
                  <c:v>20                      (11 a 17/05)</c:v>
                </c:pt>
              </c:strCache>
            </c:strRef>
          </c:cat>
          <c:val>
            <c:numRef>
              <c:f>'[Casos positivos de Covid-19 e Média de pessoas em Quarentena por semana epidemiolíogica (11052020).xlsx]Casos positivos por semana'!$C$21:$C$29</c:f>
              <c:numCache>
                <c:formatCode>General</c:formatCode>
                <c:ptCount val="9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3</c:v>
                </c:pt>
                <c:pt idx="4">
                  <c:v>60</c:v>
                </c:pt>
                <c:pt idx="5">
                  <c:v>40</c:v>
                </c:pt>
                <c:pt idx="6">
                  <c:v>54</c:v>
                </c:pt>
                <c:pt idx="7">
                  <c:v>84</c:v>
                </c:pt>
                <c:pt idx="8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8A-4B6F-8F32-D18437D1D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834288"/>
        <c:axId val="178834680"/>
      </c:barChart>
      <c:catAx>
        <c:axId val="178834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Semanas epidemiológicas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78834680"/>
        <c:crosses val="autoZero"/>
        <c:auto val="1"/>
        <c:lblAlgn val="ctr"/>
        <c:lblOffset val="100"/>
        <c:noMultiLvlLbl val="0"/>
      </c:catAx>
      <c:valAx>
        <c:axId val="178834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Nº de casos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7883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COVID-19/</a:t>
            </a:r>
            <a:r>
              <a:rPr lang="en-US" sz="3200" b="1" dirty="0"/>
              <a:t>Boa Vista</a:t>
            </a:r>
            <a:r>
              <a:rPr lang="en-US" sz="2400" b="1" dirty="0"/>
              <a:t>: </a:t>
            </a:r>
            <a:r>
              <a:rPr lang="en-US" sz="2400" b="1" dirty="0" err="1"/>
              <a:t>Distribuição</a:t>
            </a:r>
            <a:r>
              <a:rPr lang="en-US" sz="2400" b="1" dirty="0"/>
              <a:t> de </a:t>
            </a:r>
            <a:r>
              <a:rPr lang="en-US" sz="2400" b="1" dirty="0" err="1"/>
              <a:t>casos</a:t>
            </a:r>
            <a:r>
              <a:rPr lang="en-US" sz="2400" b="1" dirty="0"/>
              <a:t>, </a:t>
            </a:r>
            <a:r>
              <a:rPr lang="en-US" sz="2400" b="1" dirty="0" err="1"/>
              <a:t>por</a:t>
            </a:r>
            <a:r>
              <a:rPr lang="en-US" sz="2400" b="1" dirty="0"/>
              <a:t> </a:t>
            </a:r>
            <a:r>
              <a:rPr lang="en-US" sz="2400" b="1" dirty="0" err="1"/>
              <a:t>semanas</a:t>
            </a:r>
            <a:r>
              <a:rPr lang="en-US" sz="2400" b="1" dirty="0"/>
              <a:t> </a:t>
            </a:r>
            <a:r>
              <a:rPr lang="en-US" sz="2400" b="1" dirty="0" err="1"/>
              <a:t>epidemiológicas</a:t>
            </a:r>
            <a:r>
              <a:rPr lang="en-US" sz="2400" b="1" dirty="0"/>
              <a:t>. Boa Vista, </a:t>
            </a:r>
            <a:r>
              <a:rPr lang="en-US" sz="2400" b="1" dirty="0" err="1"/>
              <a:t>até</a:t>
            </a:r>
            <a:r>
              <a:rPr lang="en-US" sz="2400" b="1" dirty="0"/>
              <a:t> 17 de </a:t>
            </a:r>
            <a:r>
              <a:rPr lang="en-US" sz="2400" b="1" dirty="0" err="1"/>
              <a:t>Maio</a:t>
            </a:r>
            <a:r>
              <a:rPr lang="en-US" sz="2400" b="1" dirty="0"/>
              <a:t>/020. </a:t>
            </a:r>
            <a:endParaRPr lang="en-US" sz="2400" b="1" dirty="0" smtClean="0"/>
          </a:p>
          <a:p>
            <a:pPr>
              <a:defRPr sz="2400" b="1"/>
            </a:pPr>
            <a:r>
              <a:rPr lang="en-US" sz="2400" b="0" dirty="0" smtClean="0"/>
              <a:t>Fonte</a:t>
            </a:r>
            <a:r>
              <a:rPr lang="en-US" sz="2400" b="0" dirty="0"/>
              <a:t>: SVIR, DNS</a:t>
            </a:r>
          </a:p>
        </c:rich>
      </c:tx>
      <c:layout>
        <c:manualLayout>
          <c:xMode val="edge"/>
          <c:yMode val="edge"/>
          <c:x val="0.12302777777777778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'[Casos positivos de Covid-19 e Média de pessoas em Quarentena por semana epidemiolíogica (11052020).xlsx]Casos positivos por semana'!$D$6</c:f>
              <c:strCache>
                <c:ptCount val="1"/>
                <c:pt idx="0">
                  <c:v>Boa Vista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'[Casos positivos de Covid-19 e Média de pessoas em Quarentena por semana epidemiolíogica (11052020).xlsx]Casos positivos por semana'!$B$7:$B$15</c:f>
              <c:strCache>
                <c:ptCount val="9"/>
                <c:pt idx="0">
                  <c:v>12                         (16 a 22/03)</c:v>
                </c:pt>
                <c:pt idx="1">
                  <c:v>13                              (23 a 29/03)</c:v>
                </c:pt>
                <c:pt idx="2">
                  <c:v>14                       (30/03 a 05/04)</c:v>
                </c:pt>
                <c:pt idx="3">
                  <c:v>15                             (06 a 12/04)</c:v>
                </c:pt>
                <c:pt idx="4">
                  <c:v>16                                                  (13 a 19/04)</c:v>
                </c:pt>
                <c:pt idx="5">
                  <c:v>17                                                           (20 a 26/04)</c:v>
                </c:pt>
                <c:pt idx="6">
                  <c:v>18                 (27/04 a 03/05)</c:v>
                </c:pt>
                <c:pt idx="7">
                  <c:v>19                      (04 a 10/05)</c:v>
                </c:pt>
                <c:pt idx="8">
                  <c:v>20                      (11 a 17/05)</c:v>
                </c:pt>
              </c:strCache>
            </c:strRef>
          </c:cat>
          <c:val>
            <c:numRef>
              <c:f>'[Casos positivos de Covid-19 e Média de pessoas em Quarentena por semana epidemiolíogica (11052020).xlsx]Casos positivos por semana'!$D$7:$D$15</c:f>
              <c:numCache>
                <c:formatCode>General</c:formatCode>
                <c:ptCount val="9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48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A0-4021-A58F-A401611C6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833504"/>
        <c:axId val="178833896"/>
      </c:barChart>
      <c:catAx>
        <c:axId val="178833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Semanas epidemiológicas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78833896"/>
        <c:crosses val="autoZero"/>
        <c:auto val="1"/>
        <c:lblAlgn val="ctr"/>
        <c:lblOffset val="100"/>
        <c:noMultiLvlLbl val="0"/>
      </c:catAx>
      <c:valAx>
        <c:axId val="178833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Nº de casos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7883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pt-P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COVID-19/</a:t>
            </a:r>
            <a:r>
              <a:rPr lang="en-US" sz="3200" b="1" dirty="0"/>
              <a:t>Praia</a:t>
            </a:r>
            <a:r>
              <a:rPr lang="en-US" sz="2400" b="1" dirty="0"/>
              <a:t>: </a:t>
            </a:r>
            <a:r>
              <a:rPr lang="en-US" sz="2800" b="1" dirty="0" err="1"/>
              <a:t>Distribuição</a:t>
            </a:r>
            <a:r>
              <a:rPr lang="en-US" sz="2800" b="1" dirty="0"/>
              <a:t> de </a:t>
            </a:r>
            <a:r>
              <a:rPr lang="en-US" sz="2800" b="1" dirty="0" err="1"/>
              <a:t>casos</a:t>
            </a:r>
            <a:r>
              <a:rPr lang="en-US" sz="2800" b="1" dirty="0"/>
              <a:t>, </a:t>
            </a:r>
            <a:r>
              <a:rPr lang="en-US" sz="2800" b="1" dirty="0" err="1"/>
              <a:t>por</a:t>
            </a:r>
            <a:r>
              <a:rPr lang="en-US" sz="2800" b="1" dirty="0"/>
              <a:t> </a:t>
            </a:r>
            <a:r>
              <a:rPr lang="en-US" sz="2800" b="1" dirty="0" err="1"/>
              <a:t>semanas</a:t>
            </a:r>
            <a:r>
              <a:rPr lang="en-US" sz="2800" b="1" dirty="0"/>
              <a:t> </a:t>
            </a:r>
            <a:r>
              <a:rPr lang="en-US" sz="2800" b="1" dirty="0" err="1"/>
              <a:t>epidemiológicas</a:t>
            </a:r>
            <a:r>
              <a:rPr lang="en-US" sz="2800" b="1" dirty="0"/>
              <a:t>. Praia, </a:t>
            </a:r>
            <a:r>
              <a:rPr lang="en-US" sz="2800" b="1" dirty="0" err="1"/>
              <a:t>até</a:t>
            </a:r>
            <a:r>
              <a:rPr lang="en-US" sz="2800" b="1" dirty="0"/>
              <a:t> 17 de </a:t>
            </a:r>
            <a:r>
              <a:rPr lang="en-US" sz="2800" b="1" dirty="0" err="1"/>
              <a:t>Maio</a:t>
            </a:r>
            <a:r>
              <a:rPr lang="en-US" sz="2800" b="1" dirty="0"/>
              <a:t>/020. </a:t>
            </a:r>
            <a:endParaRPr lang="en-US" sz="2800" b="1" dirty="0" smtClean="0"/>
          </a:p>
          <a:p>
            <a:pPr>
              <a:defRPr b="1"/>
            </a:pPr>
            <a:r>
              <a:rPr lang="en-US" sz="2400" b="0" dirty="0" smtClean="0"/>
              <a:t>Fonte</a:t>
            </a:r>
            <a:r>
              <a:rPr lang="en-US" sz="2400" b="0" dirty="0"/>
              <a:t>: SVIR, DNS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'[Casos positivos de Covid-19 e Média de pessoas em Quarentena por semana epidemiolíogica (11052020).xlsx]Casos positivos por semana'!$C$6</c:f>
              <c:strCache>
                <c:ptCount val="1"/>
                <c:pt idx="0">
                  <c:v>Praia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'[Casos positivos de Covid-19 e Média de pessoas em Quarentena por semana epidemiolíogica (11052020).xlsx]Casos positivos por semana'!$B$7:$B$15</c:f>
              <c:strCache>
                <c:ptCount val="9"/>
                <c:pt idx="0">
                  <c:v>12                         (16 a 22/03)</c:v>
                </c:pt>
                <c:pt idx="1">
                  <c:v>13                              (23 a 29/03)</c:v>
                </c:pt>
                <c:pt idx="2">
                  <c:v>14                       (30/03 a 05/04)</c:v>
                </c:pt>
                <c:pt idx="3">
                  <c:v>15                             (06 a 12/04)</c:v>
                </c:pt>
                <c:pt idx="4">
                  <c:v>16                                                  (13 a 19/04)</c:v>
                </c:pt>
                <c:pt idx="5">
                  <c:v>17                                                           (20 a 26/04)</c:v>
                </c:pt>
                <c:pt idx="6">
                  <c:v>18                 (27/04 a 03/05)</c:v>
                </c:pt>
                <c:pt idx="7">
                  <c:v>19                      (04 a 10/05)</c:v>
                </c:pt>
                <c:pt idx="8">
                  <c:v>20                      (11 a 17/05)</c:v>
                </c:pt>
              </c:strCache>
            </c:strRef>
          </c:cat>
          <c:val>
            <c:numRef>
              <c:f>'[Casos positivos de Covid-19 e Média de pessoas em Quarentena por semana epidemiolíogica (11052020).xlsx]Casos positivos por semana'!$C$7:$C$15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11</c:v>
                </c:pt>
                <c:pt idx="5">
                  <c:v>36</c:v>
                </c:pt>
                <c:pt idx="6">
                  <c:v>53</c:v>
                </c:pt>
                <c:pt idx="7">
                  <c:v>83</c:v>
                </c:pt>
                <c:pt idx="8">
                  <c:v>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BE-47B5-94AC-E5F26C754A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7925872"/>
        <c:axId val="227921560"/>
      </c:barChart>
      <c:catAx>
        <c:axId val="227925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Semanas epidemiológicas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27921560"/>
        <c:crosses val="autoZero"/>
        <c:auto val="1"/>
        <c:lblAlgn val="ctr"/>
        <c:lblOffset val="100"/>
        <c:noMultiLvlLbl val="0"/>
      </c:catAx>
      <c:valAx>
        <c:axId val="227921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Nº de casos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2792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pt-P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COVID-19: </a:t>
            </a:r>
            <a:r>
              <a:rPr lang="en-US" sz="2800" b="1" dirty="0" err="1"/>
              <a:t>Distribuição</a:t>
            </a:r>
            <a:r>
              <a:rPr lang="en-US" sz="2800" b="1" dirty="0"/>
              <a:t> do </a:t>
            </a:r>
            <a:r>
              <a:rPr lang="en-US" sz="2800" b="1" dirty="0" err="1"/>
              <a:t>número</a:t>
            </a:r>
            <a:r>
              <a:rPr lang="en-US" sz="2800" b="1" dirty="0"/>
              <a:t> </a:t>
            </a:r>
            <a:r>
              <a:rPr lang="en-US" sz="2800" b="1" dirty="0" err="1"/>
              <a:t>médio</a:t>
            </a:r>
            <a:r>
              <a:rPr lang="en-US" sz="2800" b="1" dirty="0"/>
              <a:t> de </a:t>
            </a:r>
            <a:r>
              <a:rPr lang="en-US" sz="2800" b="1" dirty="0" err="1"/>
              <a:t>pessoas</a:t>
            </a:r>
            <a:r>
              <a:rPr lang="en-US" sz="2800" b="1" dirty="0"/>
              <a:t>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quarentena</a:t>
            </a:r>
            <a:r>
              <a:rPr lang="en-US" sz="2800" b="1" dirty="0"/>
              <a:t>, </a:t>
            </a:r>
            <a:r>
              <a:rPr lang="en-US" sz="2800" b="1" dirty="0" err="1"/>
              <a:t>por</a:t>
            </a:r>
            <a:r>
              <a:rPr lang="en-US" sz="2800" b="1" dirty="0"/>
              <a:t> </a:t>
            </a:r>
            <a:r>
              <a:rPr lang="en-US" sz="2800" b="1" dirty="0" err="1"/>
              <a:t>semanas</a:t>
            </a:r>
            <a:r>
              <a:rPr lang="en-US" sz="2800" b="1" dirty="0"/>
              <a:t> </a:t>
            </a:r>
            <a:r>
              <a:rPr lang="en-US" sz="2800" b="1" dirty="0" err="1"/>
              <a:t>epidemiológicas</a:t>
            </a:r>
            <a:r>
              <a:rPr lang="en-US" sz="2800" b="1" dirty="0"/>
              <a:t>. Cabo Verde, </a:t>
            </a:r>
            <a:r>
              <a:rPr lang="en-US" sz="2800" b="1" dirty="0" err="1"/>
              <a:t>até</a:t>
            </a:r>
            <a:r>
              <a:rPr lang="en-US" sz="2800" b="1" dirty="0"/>
              <a:t> 17 de </a:t>
            </a:r>
            <a:r>
              <a:rPr lang="en-US" sz="2800" b="1" dirty="0" err="1"/>
              <a:t>Maio</a:t>
            </a:r>
            <a:r>
              <a:rPr lang="en-US" sz="2800" b="1" dirty="0"/>
              <a:t>/020. </a:t>
            </a:r>
            <a:endParaRPr lang="en-US" sz="2800" b="1" dirty="0" smtClean="0"/>
          </a:p>
          <a:p>
            <a:pPr>
              <a:defRPr sz="2800" b="1"/>
            </a:pPr>
            <a:r>
              <a:rPr lang="en-US" sz="2800" b="0" dirty="0" smtClean="0"/>
              <a:t>Fonte</a:t>
            </a:r>
            <a:r>
              <a:rPr lang="en-US" sz="2800" b="0" dirty="0"/>
              <a:t>: SVIR, DNS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'[Casos positivos de Covid-19 e Média de pessoas em Quarentena por semana epidemiolíogica (11052020).xlsx]Média de pessoas_Quarentena'!$B$5</c:f>
              <c:strCache>
                <c:ptCount val="1"/>
                <c:pt idx="0">
                  <c:v>Quarentena Obrigatória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'[Casos positivos de Covid-19 e Média de pessoas em Quarentena por semana epidemiolíogica (11052020).xlsx]Média de pessoas_Quarentena'!$A$6:$A$11</c:f>
              <c:strCache>
                <c:ptCount val="6"/>
                <c:pt idx="0">
                  <c:v>Semana 15 (06 a 12/04)</c:v>
                </c:pt>
                <c:pt idx="1">
                  <c:v>Semana 16 (13 a 19/04)</c:v>
                </c:pt>
                <c:pt idx="2">
                  <c:v>Semana 17 (20 a 26/04)</c:v>
                </c:pt>
                <c:pt idx="3">
                  <c:v>Semana 18 (27/04 a 03/05)</c:v>
                </c:pt>
                <c:pt idx="4">
                  <c:v>Semana 19 (04 a 10/05)</c:v>
                </c:pt>
                <c:pt idx="5">
                  <c:v>´Semana 20 (11 a 17/05)</c:v>
                </c:pt>
              </c:strCache>
            </c:strRef>
          </c:cat>
          <c:val>
            <c:numRef>
              <c:f>'[Casos positivos de Covid-19 e Média de pessoas em Quarentena por semana epidemiolíogica (11052020).xlsx]Média de pessoas_Quarentena'!$B$6:$B$11</c:f>
              <c:numCache>
                <c:formatCode>General</c:formatCode>
                <c:ptCount val="6"/>
                <c:pt idx="0">
                  <c:v>313</c:v>
                </c:pt>
                <c:pt idx="1">
                  <c:v>28</c:v>
                </c:pt>
                <c:pt idx="2">
                  <c:v>237</c:v>
                </c:pt>
                <c:pt idx="3">
                  <c:v>326</c:v>
                </c:pt>
                <c:pt idx="4">
                  <c:v>340</c:v>
                </c:pt>
                <c:pt idx="5">
                  <c:v>262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D8-4985-9572-38018F924BC5}"/>
            </c:ext>
          </c:extLst>
        </c:ser>
        <c:ser>
          <c:idx val="1"/>
          <c:order val="1"/>
          <c:tx>
            <c:strRef>
              <c:f>'[Casos positivos de Covid-19 e Média de pessoas em Quarentena por semana epidemiolíogica (11052020).xlsx]Média de pessoas_Quarentena'!$C$5</c:f>
              <c:strCache>
                <c:ptCount val="1"/>
                <c:pt idx="0">
                  <c:v>Quarentena Domicilair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'[Casos positivos de Covid-19 e Média de pessoas em Quarentena por semana epidemiolíogica (11052020).xlsx]Média de pessoas_Quarentena'!$A$6:$A$11</c:f>
              <c:strCache>
                <c:ptCount val="6"/>
                <c:pt idx="0">
                  <c:v>Semana 15 (06 a 12/04)</c:v>
                </c:pt>
                <c:pt idx="1">
                  <c:v>Semana 16 (13 a 19/04)</c:v>
                </c:pt>
                <c:pt idx="2">
                  <c:v>Semana 17 (20 a 26/04)</c:v>
                </c:pt>
                <c:pt idx="3">
                  <c:v>Semana 18 (27/04 a 03/05)</c:v>
                </c:pt>
                <c:pt idx="4">
                  <c:v>Semana 19 (04 a 10/05)</c:v>
                </c:pt>
                <c:pt idx="5">
                  <c:v>´Semana 20 (11 a 17/05)</c:v>
                </c:pt>
              </c:strCache>
            </c:strRef>
          </c:cat>
          <c:val>
            <c:numRef>
              <c:f>'[Casos positivos de Covid-19 e Média de pessoas em Quarentena por semana epidemiolíogica (11052020).xlsx]Média de pessoas_Quarentena'!$C$6:$C$11</c:f>
              <c:numCache>
                <c:formatCode>General</c:formatCode>
                <c:ptCount val="6"/>
                <c:pt idx="0">
                  <c:v>194</c:v>
                </c:pt>
                <c:pt idx="1">
                  <c:v>302</c:v>
                </c:pt>
                <c:pt idx="2">
                  <c:v>92</c:v>
                </c:pt>
                <c:pt idx="3">
                  <c:v>123</c:v>
                </c:pt>
                <c:pt idx="4">
                  <c:v>135</c:v>
                </c:pt>
                <c:pt idx="5">
                  <c:v>119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D8-4985-9572-38018F924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7920776"/>
        <c:axId val="227922344"/>
      </c:barChart>
      <c:catAx>
        <c:axId val="227920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Semanas epidemiológicas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27922344"/>
        <c:crosses val="autoZero"/>
        <c:auto val="1"/>
        <c:lblAlgn val="ctr"/>
        <c:lblOffset val="100"/>
        <c:noMultiLvlLbl val="0"/>
      </c:catAx>
      <c:valAx>
        <c:axId val="227922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Nº de pessoas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27920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pt-P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COVID-19: </a:t>
            </a:r>
            <a:r>
              <a:rPr lang="en-US" b="1" dirty="0" err="1"/>
              <a:t>Distribuição</a:t>
            </a:r>
            <a:r>
              <a:rPr lang="en-US" b="1" dirty="0"/>
              <a:t> dos </a:t>
            </a:r>
            <a:r>
              <a:rPr lang="en-US" b="1" dirty="0" err="1"/>
              <a:t>diagnósticos</a:t>
            </a:r>
            <a:r>
              <a:rPr lang="en-US" b="1" dirty="0"/>
              <a:t>, </a:t>
            </a:r>
            <a:r>
              <a:rPr lang="en-US" b="1" dirty="0" err="1"/>
              <a:t>por</a:t>
            </a:r>
            <a:r>
              <a:rPr lang="en-US" b="1" dirty="0"/>
              <a:t> </a:t>
            </a:r>
            <a:r>
              <a:rPr lang="en-US" b="1" dirty="0" err="1"/>
              <a:t>origem</a:t>
            </a:r>
            <a:r>
              <a:rPr lang="en-US" b="1" dirty="0"/>
              <a:t>. Cabo Verde, </a:t>
            </a:r>
            <a:r>
              <a:rPr lang="en-US" b="1" dirty="0" err="1"/>
              <a:t>até</a:t>
            </a:r>
            <a:r>
              <a:rPr lang="en-US" b="1" dirty="0"/>
              <a:t> 17 de Maio de 020 </a:t>
            </a:r>
          </a:p>
        </c:rich>
      </c:tx>
      <c:layout>
        <c:manualLayout>
          <c:xMode val="edge"/>
          <c:yMode val="edge"/>
          <c:x val="0.1241331630308416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07294121825976E-2"/>
          <c:y val="0.17061387518025856"/>
          <c:w val="0.84915501202156995"/>
          <c:h val="0.71314983531481613"/>
        </c:manualLayout>
      </c:layout>
      <c:pie3DChart>
        <c:varyColors val="1"/>
        <c:ser>
          <c:idx val="0"/>
          <c:order val="0"/>
          <c:tx>
            <c:strRef>
              <c:f>Folha1!$C$32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A4-4E85-9B84-DE35648BB7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A4-4E85-9B84-DE35648BB7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Folha1!$B$33:$B$34</c:f>
              <c:strCache>
                <c:ptCount val="2"/>
                <c:pt idx="0">
                  <c:v>Suspeitos</c:v>
                </c:pt>
                <c:pt idx="1">
                  <c:v>Contatos assintomáticos</c:v>
                </c:pt>
              </c:strCache>
            </c:strRef>
          </c:cat>
          <c:val>
            <c:numRef>
              <c:f>Folha1!$C$33:$C$34</c:f>
              <c:numCache>
                <c:formatCode>General</c:formatCode>
                <c:ptCount val="2"/>
                <c:pt idx="0">
                  <c:v>23</c:v>
                </c:pt>
                <c:pt idx="1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DA4-4E85-9B84-DE35648BB72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0231-CBEE-4BF8-AEBC-6FE7BBF369B0}" type="datetimeFigureOut">
              <a:rPr lang="pt-PT" smtClean="0"/>
              <a:t>19/05/2020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3515-F3F4-45C7-8725-3ABCE8FEBC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208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0231-CBEE-4BF8-AEBC-6FE7BBF369B0}" type="datetimeFigureOut">
              <a:rPr lang="pt-PT" smtClean="0"/>
              <a:t>19/05/2020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3515-F3F4-45C7-8725-3ABCE8FEBC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599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0231-CBEE-4BF8-AEBC-6FE7BBF369B0}" type="datetimeFigureOut">
              <a:rPr lang="pt-PT" smtClean="0"/>
              <a:t>19/05/2020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3515-F3F4-45C7-8725-3ABCE8FEBC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695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0231-CBEE-4BF8-AEBC-6FE7BBF369B0}" type="datetimeFigureOut">
              <a:rPr lang="pt-PT" smtClean="0"/>
              <a:t>19/05/2020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3515-F3F4-45C7-8725-3ABCE8FEBC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360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0231-CBEE-4BF8-AEBC-6FE7BBF369B0}" type="datetimeFigureOut">
              <a:rPr lang="pt-PT" smtClean="0"/>
              <a:t>19/05/2020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3515-F3F4-45C7-8725-3ABCE8FEBC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45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0231-CBEE-4BF8-AEBC-6FE7BBF369B0}" type="datetimeFigureOut">
              <a:rPr lang="pt-PT" smtClean="0"/>
              <a:t>19/05/2020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3515-F3F4-45C7-8725-3ABCE8FEBC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169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0231-CBEE-4BF8-AEBC-6FE7BBF369B0}" type="datetimeFigureOut">
              <a:rPr lang="pt-PT" smtClean="0"/>
              <a:t>19/05/2020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3515-F3F4-45C7-8725-3ABCE8FEBC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8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0231-CBEE-4BF8-AEBC-6FE7BBF369B0}" type="datetimeFigureOut">
              <a:rPr lang="pt-PT" smtClean="0"/>
              <a:t>19/05/2020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3515-F3F4-45C7-8725-3ABCE8FEBC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381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0231-CBEE-4BF8-AEBC-6FE7BBF369B0}" type="datetimeFigureOut">
              <a:rPr lang="pt-PT" smtClean="0"/>
              <a:t>19/05/2020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3515-F3F4-45C7-8725-3ABCE8FEBC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274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0231-CBEE-4BF8-AEBC-6FE7BBF369B0}" type="datetimeFigureOut">
              <a:rPr lang="pt-PT" smtClean="0"/>
              <a:t>19/05/2020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3515-F3F4-45C7-8725-3ABCE8FEBC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867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0231-CBEE-4BF8-AEBC-6FE7BBF369B0}" type="datetimeFigureOut">
              <a:rPr lang="pt-PT" smtClean="0"/>
              <a:t>19/05/2020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3515-F3F4-45C7-8725-3ABCE8FEBC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842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40231-CBEE-4BF8-AEBC-6FE7BBF369B0}" type="datetimeFigureOut">
              <a:rPr lang="pt-PT" smtClean="0"/>
              <a:t>19/05/2020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53515-F3F4-45C7-8725-3ABCE8FEBC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585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11507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pt-PT" b="1" dirty="0" smtClean="0">
                <a:solidFill>
                  <a:schemeClr val="bg1"/>
                </a:solidFill>
                <a:latin typeface="+mn-lt"/>
              </a:rPr>
              <a:t>MINISTÉRIO DA SAÚDE E DA SEGURANÇA SOCIAL</a:t>
            </a:r>
            <a:endParaRPr lang="pt-PT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Imagem 2" descr="cid:image001.png@01D5FA0D.7EC360B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031" y="1625322"/>
            <a:ext cx="7170175" cy="354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6088559"/>
            <a:ext cx="12191999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smtClean="0">
                <a:solidFill>
                  <a:schemeClr val="bg1"/>
                </a:solidFill>
              </a:rPr>
              <a:t>JUNTOS SOMOS MAIS FORTES!</a:t>
            </a:r>
            <a:endParaRPr lang="pt-PT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6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80194"/>
            <a:ext cx="10515600" cy="748898"/>
          </a:xfrm>
        </p:spPr>
        <p:txBody>
          <a:bodyPr>
            <a:normAutofit fontScale="90000"/>
          </a:bodyPr>
          <a:lstStyle/>
          <a:p>
            <a:pPr algn="ctr"/>
            <a:r>
              <a:rPr lang="pt-PT" sz="2400" b="1" dirty="0" smtClean="0">
                <a:latin typeface="+mn-lt"/>
              </a:rPr>
              <a:t>COVID-19/Praia: Distribuição de casos por bairros. Praia, até 17 de Maio/020. </a:t>
            </a:r>
            <a:br>
              <a:rPr lang="pt-PT" sz="2400" b="1" dirty="0" smtClean="0">
                <a:latin typeface="+mn-lt"/>
              </a:rPr>
            </a:br>
            <a:r>
              <a:rPr lang="pt-PT" sz="2400" b="1" dirty="0" smtClean="0">
                <a:latin typeface="+mn-lt"/>
              </a:rPr>
              <a:t>Fonte: INSP</a:t>
            </a:r>
            <a:endParaRPr lang="pt-PT" sz="2400" b="1" dirty="0"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smtClean="0">
                <a:solidFill>
                  <a:schemeClr val="bg1"/>
                </a:solidFill>
              </a:rPr>
              <a:t>DNS, MSSS</a:t>
            </a:r>
            <a:endParaRPr lang="pt-PT" sz="4400" b="1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214907" y="1584016"/>
            <a:ext cx="9762186" cy="51065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711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32623"/>
              </p:ext>
            </p:extLst>
          </p:nvPr>
        </p:nvGraphicFramePr>
        <p:xfrm>
          <a:off x="722671" y="769441"/>
          <a:ext cx="10810568" cy="5587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smtClean="0">
                <a:solidFill>
                  <a:schemeClr val="bg1"/>
                </a:solidFill>
              </a:rPr>
              <a:t>DNS, MSSS</a:t>
            </a:r>
            <a:endParaRPr lang="pt-PT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smtClean="0">
                <a:solidFill>
                  <a:schemeClr val="bg1"/>
                </a:solidFill>
              </a:rPr>
              <a:t>DNS, MSSS</a:t>
            </a:r>
            <a:endParaRPr lang="pt-PT" sz="4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89506"/>
              </p:ext>
            </p:extLst>
          </p:nvPr>
        </p:nvGraphicFramePr>
        <p:xfrm>
          <a:off x="294967" y="1042219"/>
          <a:ext cx="11764297" cy="5687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036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769440"/>
            <a:ext cx="12192000" cy="6088559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sz="3200" b="1" dirty="0" smtClean="0"/>
              <a:t>Taxa de ataque </a:t>
            </a:r>
          </a:p>
          <a:p>
            <a:pPr marL="0" indent="0">
              <a:buNone/>
            </a:pPr>
            <a:r>
              <a:rPr lang="pt-PT" sz="2400" b="1" dirty="0" smtClean="0"/>
              <a:t>	Portugal</a:t>
            </a:r>
            <a:r>
              <a:rPr lang="pt-PT" sz="2400" b="1" dirty="0"/>
              <a:t>= </a:t>
            </a:r>
            <a:r>
              <a:rPr lang="pt-PT" sz="2400" b="1" dirty="0" smtClean="0"/>
              <a:t>2,7            Açores</a:t>
            </a:r>
            <a:r>
              <a:rPr lang="pt-PT" sz="2400" b="1" dirty="0"/>
              <a:t>=  </a:t>
            </a:r>
            <a:r>
              <a:rPr lang="pt-PT" sz="2400" b="1" dirty="0" smtClean="0"/>
              <a:t>0,6</a:t>
            </a:r>
            <a:endParaRPr lang="pt-PT" sz="2400" b="1" dirty="0"/>
          </a:p>
          <a:p>
            <a:pPr marL="0" indent="0">
              <a:buNone/>
            </a:pPr>
            <a:r>
              <a:rPr lang="pt-PT" sz="1000" b="1" dirty="0"/>
              <a:t> </a:t>
            </a:r>
          </a:p>
          <a:p>
            <a:pPr marL="0" indent="0">
              <a:buNone/>
            </a:pPr>
            <a:r>
              <a:rPr lang="pt-PT" sz="2400" b="1" dirty="0" smtClean="0"/>
              <a:t>	Espanha</a:t>
            </a:r>
            <a:r>
              <a:rPr lang="pt-PT" sz="2400" b="1" dirty="0"/>
              <a:t>= </a:t>
            </a:r>
            <a:r>
              <a:rPr lang="pt-PT" sz="2400" b="1" dirty="0" smtClean="0"/>
              <a:t>6               Ilhas </a:t>
            </a:r>
            <a:r>
              <a:rPr lang="pt-PT" sz="2400" b="1" dirty="0"/>
              <a:t>Canarias</a:t>
            </a:r>
            <a:r>
              <a:rPr lang="pt-PT" sz="2400" b="1" dirty="0" smtClean="0"/>
              <a:t>= 1</a:t>
            </a:r>
            <a:endParaRPr lang="pt-PT" sz="2400" b="1" dirty="0"/>
          </a:p>
          <a:p>
            <a:pPr marL="0" indent="0">
              <a:buNone/>
            </a:pPr>
            <a:r>
              <a:rPr lang="pt-PT" sz="1000" b="1" dirty="0"/>
              <a:t> </a:t>
            </a:r>
          </a:p>
          <a:p>
            <a:pPr marL="0" indent="0">
              <a:buNone/>
            </a:pPr>
            <a:r>
              <a:rPr lang="pt-PT" sz="2400" b="1" dirty="0" smtClean="0"/>
              <a:t>	China</a:t>
            </a:r>
            <a:r>
              <a:rPr lang="pt-PT" sz="2400" b="1" dirty="0"/>
              <a:t>= </a:t>
            </a:r>
            <a:r>
              <a:rPr lang="pt-PT" sz="2400" b="1" dirty="0" smtClean="0"/>
              <a:t>0,8                 </a:t>
            </a:r>
            <a:r>
              <a:rPr lang="pt-PT" sz="2400" b="1" dirty="0" err="1" smtClean="0"/>
              <a:t>Wuhan</a:t>
            </a:r>
            <a:r>
              <a:rPr lang="pt-PT" sz="2400" b="1" dirty="0" smtClean="0"/>
              <a:t>/</a:t>
            </a:r>
            <a:r>
              <a:rPr lang="pt-PT" sz="2400" b="1" dirty="0" err="1"/>
              <a:t>H</a:t>
            </a:r>
            <a:r>
              <a:rPr lang="pt-PT" sz="2400" b="1" dirty="0" err="1" smtClean="0"/>
              <a:t>ubei</a:t>
            </a:r>
            <a:r>
              <a:rPr lang="pt-PT" sz="2400" b="1" dirty="0"/>
              <a:t>= </a:t>
            </a:r>
            <a:r>
              <a:rPr lang="pt-PT" sz="2400" b="1" dirty="0" smtClean="0"/>
              <a:t>6</a:t>
            </a:r>
            <a:endParaRPr lang="pt-PT" sz="2400" b="1" dirty="0"/>
          </a:p>
          <a:p>
            <a:pPr marL="0" indent="0">
              <a:buNone/>
            </a:pPr>
            <a:r>
              <a:rPr lang="pt-PT" sz="1000" b="1" dirty="0"/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 </a:t>
            </a:r>
          </a:p>
          <a:p>
            <a:pPr marL="0" indent="0">
              <a:buNone/>
            </a:pPr>
            <a:r>
              <a:rPr lang="pt-PT" sz="2400" b="1" dirty="0" smtClean="0"/>
              <a:t>	USA</a:t>
            </a:r>
            <a:r>
              <a:rPr lang="pt-PT" sz="2400" b="1" dirty="0"/>
              <a:t>= </a:t>
            </a:r>
            <a:r>
              <a:rPr lang="pt-PT" sz="2400" b="1" dirty="0" smtClean="0"/>
              <a:t>4,7</a:t>
            </a:r>
            <a:endParaRPr lang="pt-PT" sz="2400" b="1" dirty="0"/>
          </a:p>
          <a:p>
            <a:pPr marL="0" indent="0">
              <a:buNone/>
            </a:pPr>
            <a:r>
              <a:rPr lang="pt-PT" sz="1000" b="1" dirty="0"/>
              <a:t>                                                                                                                              </a:t>
            </a:r>
          </a:p>
          <a:p>
            <a:pPr marL="0" indent="0">
              <a:buNone/>
            </a:pPr>
            <a:r>
              <a:rPr lang="pt-PT" sz="2400" b="1" dirty="0" smtClean="0"/>
              <a:t>	Itália</a:t>
            </a:r>
            <a:r>
              <a:rPr lang="pt-PT" sz="2400" b="1" dirty="0"/>
              <a:t>= </a:t>
            </a:r>
            <a:r>
              <a:rPr lang="pt-PT" sz="2400" b="1" dirty="0" smtClean="0"/>
              <a:t>3,8</a:t>
            </a:r>
            <a:endParaRPr lang="pt-PT" sz="2400" b="1" dirty="0"/>
          </a:p>
          <a:p>
            <a:pPr marL="0" indent="0">
              <a:buNone/>
            </a:pPr>
            <a:r>
              <a:rPr lang="pt-PT" sz="2400" b="1" dirty="0"/>
              <a:t> </a:t>
            </a:r>
            <a:r>
              <a:rPr lang="pt-PT" sz="1000" b="1" dirty="0"/>
              <a:t>                                                                                                  </a:t>
            </a:r>
          </a:p>
          <a:p>
            <a:pPr marL="0" indent="0">
              <a:buNone/>
            </a:pPr>
            <a:r>
              <a:rPr lang="pt-PT" sz="2400" b="1" dirty="0" smtClean="0"/>
              <a:t>	Senegal</a:t>
            </a:r>
            <a:r>
              <a:rPr lang="pt-PT" sz="2400" b="1" dirty="0"/>
              <a:t>= </a:t>
            </a:r>
            <a:r>
              <a:rPr lang="pt-PT" sz="2400" b="1" dirty="0" smtClean="0"/>
              <a:t>0,2</a:t>
            </a:r>
            <a:endParaRPr lang="pt-PT" sz="2400" b="1" dirty="0"/>
          </a:p>
          <a:p>
            <a:pPr marL="0" indent="0" algn="ctr">
              <a:buNone/>
            </a:pPr>
            <a:endParaRPr lang="pt-PT" sz="2400" b="1" dirty="0" smtClean="0"/>
          </a:p>
          <a:p>
            <a:pPr marL="0" indent="0" algn="ctr">
              <a:buNone/>
            </a:pPr>
            <a:r>
              <a:rPr lang="pt-PT" sz="2400" b="1" dirty="0"/>
              <a:t> </a:t>
            </a:r>
            <a:r>
              <a:rPr lang="pt-PT" sz="2400" b="1" dirty="0" smtClean="0">
                <a:solidFill>
                  <a:srgbClr val="FF0000"/>
                </a:solidFill>
              </a:rPr>
              <a:t>Cabo </a:t>
            </a:r>
            <a:r>
              <a:rPr lang="pt-PT" sz="2400" b="1" dirty="0">
                <a:solidFill>
                  <a:srgbClr val="FF0000"/>
                </a:solidFill>
              </a:rPr>
              <a:t>Verde</a:t>
            </a:r>
            <a:r>
              <a:rPr lang="pt-PT" sz="2400" b="1" dirty="0" smtClean="0">
                <a:solidFill>
                  <a:srgbClr val="FF0000"/>
                </a:solidFill>
              </a:rPr>
              <a:t>= 0,6                Praia= 1,5                    Boa Vista= 2,8</a:t>
            </a:r>
            <a:endParaRPr lang="pt-PT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PT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smtClean="0">
                <a:solidFill>
                  <a:schemeClr val="bg1"/>
                </a:solidFill>
              </a:rPr>
              <a:t>DNS, MSSS</a:t>
            </a:r>
            <a:endParaRPr lang="pt-PT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smtClean="0">
                <a:solidFill>
                  <a:schemeClr val="bg1"/>
                </a:solidFill>
              </a:rPr>
              <a:t>DNS, MSSS</a:t>
            </a:r>
            <a:endParaRPr lang="pt-PT" sz="4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728665"/>
              </p:ext>
            </p:extLst>
          </p:nvPr>
        </p:nvGraphicFramePr>
        <p:xfrm>
          <a:off x="167148" y="769441"/>
          <a:ext cx="11857703" cy="5751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094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smtClean="0">
                <a:solidFill>
                  <a:schemeClr val="bg1"/>
                </a:solidFill>
              </a:rPr>
              <a:t>DNS, MSSS</a:t>
            </a:r>
            <a:endParaRPr lang="pt-PT" sz="4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034639"/>
              </p:ext>
            </p:extLst>
          </p:nvPr>
        </p:nvGraphicFramePr>
        <p:xfrm>
          <a:off x="162232" y="983225"/>
          <a:ext cx="11892115" cy="5742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13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15181" y="958645"/>
            <a:ext cx="10161638" cy="571310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smtClean="0">
                <a:solidFill>
                  <a:schemeClr val="bg1"/>
                </a:solidFill>
              </a:rPr>
              <a:t>DNS, MSSS</a:t>
            </a:r>
            <a:endParaRPr lang="pt-PT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smtClean="0">
                <a:solidFill>
                  <a:schemeClr val="bg1"/>
                </a:solidFill>
              </a:rPr>
              <a:t>DNS, MSSS</a:t>
            </a:r>
            <a:endParaRPr lang="pt-PT" sz="4400" b="1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73278" y="769441"/>
            <a:ext cx="9645444" cy="557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smtClean="0">
                <a:solidFill>
                  <a:schemeClr val="bg1"/>
                </a:solidFill>
              </a:rPr>
              <a:t>DNS, MSSS</a:t>
            </a:r>
            <a:endParaRPr lang="pt-PT" sz="4400" b="1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35" y="821564"/>
            <a:ext cx="10792496" cy="587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6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smtClean="0">
                <a:solidFill>
                  <a:schemeClr val="bg1"/>
                </a:solidFill>
              </a:rPr>
              <a:t>DNS, MSSS</a:t>
            </a:r>
            <a:endParaRPr lang="pt-PT" sz="4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678827"/>
              </p:ext>
            </p:extLst>
          </p:nvPr>
        </p:nvGraphicFramePr>
        <p:xfrm>
          <a:off x="157316" y="769441"/>
          <a:ext cx="11877368" cy="608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858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9732</TotalTime>
  <Words>195</Words>
  <Application>Microsoft Office PowerPoint</Application>
  <PresentationFormat>Ecrã Panorâmico</PresentationFormat>
  <Paragraphs>44</Paragraphs>
  <Slides>11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MINISTÉRIO DA SAÚDE E DA SEGURANÇA SOCIAL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COVID-19/Praia: Distribuição de casos por bairros. Praia, até 17 de Maio/020.  Fonte: INSP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MS / Dir. Nacional de Saude -  Artur Jorge Correia</dc:creator>
  <cp:lastModifiedBy>Luz Lima</cp:lastModifiedBy>
  <cp:revision>125</cp:revision>
  <cp:lastPrinted>2020-04-27T17:23:51Z</cp:lastPrinted>
  <dcterms:created xsi:type="dcterms:W3CDTF">2020-04-27T12:34:56Z</dcterms:created>
  <dcterms:modified xsi:type="dcterms:W3CDTF">2020-05-19T12:52:03Z</dcterms:modified>
</cp:coreProperties>
</file>