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7"/>
  </p:notesMasterIdLst>
  <p:sldIdLst>
    <p:sldId id="493" r:id="rId2"/>
    <p:sldId id="480" r:id="rId3"/>
    <p:sldId id="481" r:id="rId4"/>
    <p:sldId id="482" r:id="rId5"/>
    <p:sldId id="483" r:id="rId6"/>
    <p:sldId id="484" r:id="rId7"/>
    <p:sldId id="485" r:id="rId8"/>
    <p:sldId id="456" r:id="rId9"/>
    <p:sldId id="461" r:id="rId10"/>
    <p:sldId id="487" r:id="rId11"/>
    <p:sldId id="488" r:id="rId12"/>
    <p:sldId id="489" r:id="rId13"/>
    <p:sldId id="496" r:id="rId14"/>
    <p:sldId id="465" r:id="rId15"/>
    <p:sldId id="399" r:id="rId16"/>
    <p:sldId id="400" r:id="rId17"/>
    <p:sldId id="401" r:id="rId18"/>
    <p:sldId id="402" r:id="rId19"/>
    <p:sldId id="507" r:id="rId20"/>
    <p:sldId id="403" r:id="rId21"/>
    <p:sldId id="434" r:id="rId22"/>
    <p:sldId id="443" r:id="rId23"/>
    <p:sldId id="444" r:id="rId24"/>
    <p:sldId id="445" r:id="rId25"/>
    <p:sldId id="446" r:id="rId26"/>
    <p:sldId id="447" r:id="rId27"/>
    <p:sldId id="435" r:id="rId28"/>
    <p:sldId id="448" r:id="rId29"/>
    <p:sldId id="412" r:id="rId30"/>
    <p:sldId id="413" r:id="rId31"/>
    <p:sldId id="414" r:id="rId32"/>
    <p:sldId id="436" r:id="rId33"/>
    <p:sldId id="449" r:id="rId34"/>
    <p:sldId id="450" r:id="rId35"/>
    <p:sldId id="451" r:id="rId36"/>
    <p:sldId id="437" r:id="rId37"/>
    <p:sldId id="418" r:id="rId38"/>
    <p:sldId id="419" r:id="rId39"/>
    <p:sldId id="438" r:id="rId40"/>
    <p:sldId id="420" r:id="rId41"/>
    <p:sldId id="498" r:id="rId42"/>
    <p:sldId id="439" r:id="rId43"/>
    <p:sldId id="466" r:id="rId44"/>
    <p:sldId id="467" r:id="rId45"/>
    <p:sldId id="468" r:id="rId46"/>
    <p:sldId id="440" r:id="rId47"/>
    <p:sldId id="492" r:id="rId48"/>
    <p:sldId id="441" r:id="rId49"/>
    <p:sldId id="491" r:id="rId50"/>
    <p:sldId id="442" r:id="rId51"/>
    <p:sldId id="490" r:id="rId52"/>
    <p:sldId id="499" r:id="rId53"/>
    <p:sldId id="500" r:id="rId54"/>
    <p:sldId id="501" r:id="rId55"/>
    <p:sldId id="502" r:id="rId56"/>
    <p:sldId id="508" r:id="rId57"/>
    <p:sldId id="503" r:id="rId58"/>
    <p:sldId id="504" r:id="rId59"/>
    <p:sldId id="505" r:id="rId60"/>
    <p:sldId id="477" r:id="rId61"/>
    <p:sldId id="506" r:id="rId62"/>
    <p:sldId id="510" r:id="rId63"/>
    <p:sldId id="428" r:id="rId64"/>
    <p:sldId id="453" r:id="rId65"/>
    <p:sldId id="375" r:id="rId6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UNELI" initials="C" lastIdx="1" clrIdx="0">
    <p:extLst/>
  </p:cmAuthor>
  <p:cmAuthor id="2" name="Maria Alves" initials="MA" lastIdx="3" clrIdx="1">
    <p:extLst>
      <p:ext uri="{19B8F6BF-5375-455C-9EA6-DF929625EA0E}">
        <p15:presenceInfo xmlns:p15="http://schemas.microsoft.com/office/powerpoint/2012/main" userId="824c4900f2df16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5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6E1AC-0B87-4396-AB97-D6643920FF09}" type="datetimeFigureOut">
              <a:rPr lang="pt-PT" smtClean="0"/>
              <a:t>23/06/2020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67DB0-73A3-4A87-BE0D-4A4C2E96025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837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67DB0-73A3-4A87-BE0D-4A4C2E96025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60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C67DB0-73A3-4A87-BE0D-4A4C2E960256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6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tângulo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CF6BEA-4653-4728-A533-A0EA8CE91CCE}" type="datetimeFigureOut">
              <a:rPr lang="pt-PT" smtClean="0"/>
              <a:pPr/>
              <a:t>23/06/2020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7AC0591-35D9-4CE7-BA4E-6522C2CB99A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jbs.com/v16p1745.htm" TargetMode="External"/><Relationship Id="rId4" Type="http://schemas.openxmlformats.org/officeDocument/2006/relationships/hyperlink" Target="http://www.euro.who.int/en/health-topics/health-emergencies/international-health-regulations/news/news/2020/2/2019-ncov-outbreak-is-an-emergency-of-international-concern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mailto:edna.d.lopes@insp.gov.cv" TargetMode="External"/><Relationship Id="rId3" Type="http://schemas.openxmlformats.org/officeDocument/2006/relationships/hyperlink" Target="mailto:Mariadaluz.Lima@insp.gov.cv" TargetMode="External"/><Relationship Id="rId7" Type="http://schemas.openxmlformats.org/officeDocument/2006/relationships/hyperlink" Target="mailto:Julio.M.Rodrigues@insp.gov.cv" TargetMode="External"/><Relationship Id="rId2" Type="http://schemas.openxmlformats.org/officeDocument/2006/relationships/hyperlink" Target="mailto:Mariafatima.Alves@insp.gov.c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ilvania.Leal@insp.gov.cv" TargetMode="External"/><Relationship Id="rId5" Type="http://schemas.openxmlformats.org/officeDocument/2006/relationships/hyperlink" Target="mailto:Menilita.Barbosa@insp.gov.cv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janice.soares@insp.gov.cv" TargetMode="External"/><Relationship Id="rId9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saudepublica.c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3" y="100996"/>
            <a:ext cx="9623669" cy="666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993900" y="23368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rgbClr val="94B6D2">
                  <a:lumMod val="75000"/>
                </a:srgbClr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pic>
        <p:nvPicPr>
          <p:cNvPr id="11" name="Imagem 10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10" y="530542"/>
            <a:ext cx="1384268" cy="8224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9104D-E81D-4070-8A06-437353923600}" type="slidenum">
              <a:rPr kumimoji="0" lang="pt-PT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Imagem 6" descr="C:\Users\mariadaluz.lima\Documents\CNOESP\Placas-e-letreiro-Centro-Nacional-de-Operação-de-emergencia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84524" r="73716" b="4881"/>
          <a:stretch/>
        </p:blipFill>
        <p:spPr bwMode="auto">
          <a:xfrm>
            <a:off x="1993899" y="530542"/>
            <a:ext cx="2195716" cy="974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681797" y="6172200"/>
            <a:ext cx="7813895" cy="5890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Praia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Junho de 2020.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892" y="-30770"/>
            <a:ext cx="2237906" cy="130098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95514" y="2065915"/>
            <a:ext cx="72553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CONHECIMENTOS, ATITUDES E PRÁTICAS SOBRE A</a:t>
            </a: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</a:t>
            </a:r>
            <a:r>
              <a:rPr kumimoji="0" lang="pt-PT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POPULAÇÃO RESIDENTE EM CABO VERDE</a:t>
            </a:r>
            <a:endParaRPr kumimoji="0" lang="pt-PT" sz="24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9452610" cy="990600"/>
          </a:xfrm>
        </p:spPr>
        <p:txBody>
          <a:bodyPr>
            <a:noAutofit/>
          </a:bodyPr>
          <a:lstStyle/>
          <a:p>
            <a:pPr lvl="0" algn="ctr"/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772732" y="1543050"/>
            <a:ext cx="10991260" cy="4699008"/>
          </a:xfrm>
        </p:spPr>
        <p:txBody>
          <a:bodyPr>
            <a:noAutofit/>
          </a:bodyPr>
          <a:lstStyle/>
          <a:p>
            <a:pPr marL="457200" lvl="1" indent="-457200" algn="just">
              <a:lnSpc>
                <a:spcPct val="170000"/>
              </a:lnSpc>
              <a:spcBef>
                <a:spcPts val="700"/>
              </a:spcBef>
              <a:spcAft>
                <a:spcPts val="60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Método: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descritivo, transversal,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abordagem mista (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-quantitativa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cidadãos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residentes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Cabo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Verde, de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ambos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sexos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com 16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Sujeitos: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responderam ao questionário 1996 sujeitos;</a:t>
            </a:r>
          </a:p>
          <a:p>
            <a:pPr lvl="0">
              <a:lnSpc>
                <a:spcPct val="150000"/>
              </a:lnSpc>
              <a:buClr>
                <a:srgbClr val="DD8047"/>
              </a:buClr>
            </a:pP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recolha de dados: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 12 de abril.</a:t>
            </a:r>
          </a:p>
          <a:p>
            <a:pPr algn="just">
              <a:lnSpc>
                <a:spcPct val="17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endParaRPr lang="pt-PT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2197" y="162912"/>
            <a:ext cx="992586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Critérios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de exclusão: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menores de 16 ano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idade e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todos aqueles que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não preencheram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o termo de consentimento informado </a:t>
            </a:r>
            <a:r>
              <a:rPr lang="pt-PT" sz="2600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. Foram rejeitados 204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participantes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recolha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dados: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inquérito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adaptado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(KAP)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Zong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et al. (2020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realizado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8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325" y="162912"/>
            <a:ext cx="680968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questionário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11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relacionados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aspetos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clínicos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transmissão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 COVID-19;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COVID-19;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relacionadas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comunicação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4326" y="162912"/>
            <a:ext cx="69127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(</a:t>
            </a:r>
            <a:r>
              <a:rPr lang="pt-PT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</a:t>
            </a: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dados: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de dados</a:t>
            </a:r>
            <a:r>
              <a:rPr lang="pt-PT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fez-se com recurso ao 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 for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pt-PT" sz="2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(SPSS, v. 26), ao nível de significância estatística de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(bilateral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qualitativos foram analisados através da técnica de análise de conteúdo de </a:t>
            </a:r>
            <a:r>
              <a:rPr lang="pt-PT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Bardin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(2011).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q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US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5506" y="6346560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33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6366" y="228600"/>
            <a:ext cx="9741697" cy="9906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Aspetos éticos e de proteção de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440490"/>
            <a:ext cx="11157161" cy="490607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 estudo mereceu o assentimento da Comissão Nacional de Proteção de dados através da autorização nº 90/2020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os sujeitos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estudo assinaram um termo de consentimento livre e esclarecido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acordo com os princípios éticos recomendados no país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cada questionário, foi atribuído um código de identificação para garantir 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sigilo, 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confidencialidade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 a</a:t>
            </a:r>
            <a:r>
              <a:rPr lang="pt-PT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dos dados individuais em todo o processo de tratamento dos dados. </a:t>
            </a:r>
            <a:endParaRPr lang="pt-P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estudo não envolveu riscos de natureza física, psíquica ou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investigadores declararam que não existe conflitos de interesse nesse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estudo.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864" y="6346560"/>
            <a:ext cx="11375136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52792" y="6476722"/>
            <a:ext cx="711200" cy="2767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3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55176" y="1600200"/>
            <a:ext cx="10160000" cy="990600"/>
          </a:xfrm>
        </p:spPr>
        <p:txBody>
          <a:bodyPr/>
          <a:lstStyle/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Apresentação dos resultados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1871" t="14027" r="23128" b="12350"/>
          <a:stretch/>
        </p:blipFill>
        <p:spPr>
          <a:xfrm>
            <a:off x="3052017" y="2590800"/>
            <a:ext cx="6621365" cy="4062339"/>
          </a:xfrm>
          <a:prstGeom prst="rect">
            <a:avLst/>
          </a:prstGeom>
        </p:spPr>
      </p:pic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>
          <a:xfrm>
            <a:off x="10287976" y="6119446"/>
            <a:ext cx="1203570" cy="493886"/>
          </a:xfrm>
        </p:spPr>
        <p:txBody>
          <a:bodyPr/>
          <a:lstStyle/>
          <a:p>
            <a:fld id="{A7AC0591-35D9-4CE7-BA4E-6522C2CB99A8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>
          <a:xfrm>
            <a:off x="3832167" y="6248207"/>
            <a:ext cx="4896197" cy="365125"/>
          </a:xfrm>
        </p:spPr>
        <p:txBody>
          <a:bodyPr/>
          <a:lstStyle/>
          <a:p>
            <a:r>
              <a:rPr lang="pt-P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0955" y="1498789"/>
            <a:ext cx="10805709" cy="4789657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20323" y="214945"/>
            <a:ext cx="9823340" cy="990600"/>
          </a:xfrm>
        </p:spPr>
        <p:txBody>
          <a:bodyPr>
            <a:noAutofit/>
          </a:bodyPr>
          <a:lstStyle/>
          <a:p>
            <a:pPr lvl="1"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participantes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00028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532" y="2039050"/>
            <a:ext cx="3903449" cy="2405142"/>
          </a:xfrm>
          <a:prstGeom prst="rect">
            <a:avLst/>
          </a:prstGeom>
        </p:spPr>
      </p:pic>
      <p:sp>
        <p:nvSpPr>
          <p:cNvPr id="13" name="Marcador de Posição do Texto 4"/>
          <p:cNvSpPr txBox="1">
            <a:spLocks/>
          </p:cNvSpPr>
          <p:nvPr/>
        </p:nvSpPr>
        <p:spPr>
          <a:xfrm>
            <a:off x="1750527" y="1500423"/>
            <a:ext cx="1508369" cy="466866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Sexo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Posição do Texto 5"/>
          <p:cNvSpPr txBox="1">
            <a:spLocks/>
          </p:cNvSpPr>
          <p:nvPr/>
        </p:nvSpPr>
        <p:spPr>
          <a:xfrm>
            <a:off x="7629987" y="1379586"/>
            <a:ext cx="2940099" cy="587703"/>
          </a:xfrm>
          <a:prstGeom prst="rect">
            <a:avLst/>
          </a:prstGeom>
          <a:noFill/>
        </p:spPr>
        <p:txBody>
          <a:bodyPr>
            <a:normAutofit fontScale="4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lang="pt-P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  <a:buSzPct val="95000"/>
              <a:buFont typeface="Arial" panose="020B0604020202020204" pitchFamily="34" charset="0"/>
              <a:buChar char="•"/>
            </a:pPr>
            <a:r>
              <a:rPr lang="pt-PT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Faixa etária</a:t>
            </a:r>
          </a:p>
          <a:p>
            <a:pPr defTabSz="914400"/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06" y="2248913"/>
            <a:ext cx="3654147" cy="219419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72536" y="4535732"/>
            <a:ext cx="4816895" cy="1887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Participaram do estudo 1996 sujeitos, sendo 986 (49,4%) do sexo masculino e 1009 (50,6%) do sexo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feminino.</a:t>
            </a:r>
            <a:endParaRPr lang="pt-PT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03832" y="4477406"/>
            <a:ext cx="5222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idade dos sujeitos  varia de 16 a 65 anos, registando maior percentagem dos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inquiridos (66,58%)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faixa etária de 25 aos 44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anos.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16238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093215" y="6486594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arcador de Posição de Conteúdo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33" y="1863667"/>
            <a:ext cx="4559456" cy="2963008"/>
          </a:xfrm>
          <a:prstGeom prst="rect">
            <a:avLst/>
          </a:prstGeom>
        </p:spPr>
      </p:pic>
      <p:pic>
        <p:nvPicPr>
          <p:cNvPr id="16" name="Marcador de Posição de Conteú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900" y="1807128"/>
            <a:ext cx="4601782" cy="320221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549276" y="1530483"/>
            <a:ext cx="1915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Estado civil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684516" y="1587904"/>
            <a:ext cx="33618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Nível de escolaridade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72193" y="4926929"/>
            <a:ext cx="4775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62,33%, dos sujeitos referiram-se solteiros, 24,60% casados, 6,91% união de 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facto…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69067" y="4926929"/>
            <a:ext cx="525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53,27% dos sujeitos afirmaram terem uma Licenciatura, Ensino Secundário (26,36%), Mestrado (8,07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%)…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702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participantes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75957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3" y="1968343"/>
            <a:ext cx="7028322" cy="434114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06495" y="2001121"/>
            <a:ext cx="44586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Especialistas das Atividades Intelectuais e Científicas (31,91%), Técnico e Profissionais de Nível Intermédio (17,55%), Estudantes (10,33%), Pessoal Administrativo (10,02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%)…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47584" y="1570234"/>
            <a:ext cx="17644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Profissão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5505" y="1591409"/>
            <a:ext cx="10910131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87836" y="171211"/>
            <a:ext cx="9823340" cy="990600"/>
          </a:xfrm>
        </p:spPr>
        <p:txBody>
          <a:bodyPr>
            <a:noAutofit/>
          </a:bodyPr>
          <a:lstStyle/>
          <a:p>
            <a:pPr lvl="1"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Caracterização sociodemográfica dos participantes (</a:t>
            </a:r>
            <a:r>
              <a:rPr lang="pt-PT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8619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3618" y="4701197"/>
            <a:ext cx="11037558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(54,51%) dos inquiridos residia na ilha de Santiago , seguida da ilha de São Vicente (21, 69%), Sal (8,87%), Santo Antão (4,91%), ilha do Fogo com (4,16%) e, por último, a ilha Brava com menor representatividade (0,65%); </a:t>
            </a:r>
          </a:p>
        </p:txBody>
      </p:sp>
      <p:pic>
        <p:nvPicPr>
          <p:cNvPr id="1026" name="Imagem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87" y="2105818"/>
            <a:ext cx="4114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80663" y="1548115"/>
            <a:ext cx="7569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Distribuição dos participantes por ilha de residência</a:t>
            </a:r>
            <a:endParaRPr lang="pt-P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0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0057" y="228600"/>
            <a:ext cx="8886806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08919" y="1504605"/>
            <a:ext cx="10871200" cy="48419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COVID-19 é uma doença respiratória emergente causada pelo novo coronavírus SARS-CoV-2 (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Syndrome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Coronavirus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2) que pode causar infeção respiratória grave como 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pneumonia.</a:t>
            </a:r>
          </a:p>
          <a:p>
            <a:pPr algn="just">
              <a:lnSpc>
                <a:spcPct val="150000"/>
              </a:lnSpc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doença foi detetada pela primeira vez em dezembro de 2019 em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Wuhan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19 de março de 2020, Cabo Verde registou o primeiro caso confirmado de COVID-19 na ilha da Boa Vista, e em 25 de março, cidade da Praia confirmou o primeiro caso positivo de COVID-19;</a:t>
            </a:r>
          </a:p>
          <a:p>
            <a:pPr algn="just">
              <a:lnSpc>
                <a:spcPct val="150000"/>
              </a:lnSpc>
            </a:pP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53234" y="6346560"/>
            <a:ext cx="11260015" cy="511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9"/>
          <p:cNvSpPr>
            <a:spLocks noGrp="1"/>
          </p:cNvSpPr>
          <p:nvPr>
            <p:ph type="sldNum" sz="quarter" idx="4294967295"/>
          </p:nvPr>
        </p:nvSpPr>
        <p:spPr>
          <a:xfrm>
            <a:off x="10976863" y="6432795"/>
            <a:ext cx="711200" cy="338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9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16928" y="2505409"/>
            <a:ext cx="10004759" cy="2628292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200000"/>
              </a:lnSpc>
              <a:buFont typeface="+mj-lt"/>
              <a:buAutoNum type="arabicPeriod"/>
            </a:pP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os conhecimentos da população residente em Cabo Verde sobre os sinais, sintomas e formas de transmissão, da COVID-19</a:t>
            </a: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3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61990" y="367106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86301" y="6429033"/>
            <a:ext cx="711200" cy="381000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79" y="1009514"/>
            <a:ext cx="3661432" cy="22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26554" y="3266196"/>
            <a:ext cx="5001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90,93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% dos inquiridos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principais sintomas clínicos da COVID-19 são febre, fadiga, tosse seca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mialgia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69" y="1008531"/>
            <a:ext cx="3391340" cy="222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442701" y="3232525"/>
            <a:ext cx="5198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94,04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 dos sujeitos concordaram que atualmente não existe cura para a COVID-19, mas o tratamento sintomático e de suporte precoce pode ajudar a maioria dos pacientes a recuperar-se da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doença.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53339" y="171211"/>
            <a:ext cx="7199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Sintomas e tratamento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17734" y="6455409"/>
            <a:ext cx="711200" cy="381000"/>
          </a:xfrm>
        </p:spPr>
        <p:txBody>
          <a:bodyPr>
            <a:normAutofit fontScale="92500" lnSpcReduction="20000"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21217" y="3393975"/>
            <a:ext cx="5048518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92,23% dos sujeitos corroboraram com a afirmação de que nem todas as pessoas com COVID-19 evoluirão para casos graves. </a:t>
            </a: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503831" y="3393975"/>
            <a:ext cx="532510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45,56% dos sujeitos afirmaram que somente os idosos, as pessoas com doenças crónicas e as pessoas obesas têm maior probabilidade de se tornarem casos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graves.</a:t>
            </a:r>
            <a:endParaRPr lang="pt-PT" sz="2200" dirty="0"/>
          </a:p>
        </p:txBody>
      </p:sp>
      <p:pic>
        <p:nvPicPr>
          <p:cNvPr id="12" name="Imagem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9" y="1242239"/>
            <a:ext cx="3101443" cy="209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37" y="1101169"/>
            <a:ext cx="3422364" cy="22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884516" y="292334"/>
            <a:ext cx="7080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Risco de evolução de casos graves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273305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35506" y="3822791"/>
            <a:ext cx="49758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62,98% dos inquiridos entrar em contato com os animais</a:t>
            </a:r>
            <a:r>
              <a:rPr lang="pt-P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não resultaria na infeção pelo novo coronavírus (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SARS-CoV-2).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469913" y="3854177"/>
            <a:ext cx="5352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95,79% dos sujeitos a transmissão pode dar-se através de gotículas respiratórias de indivíduos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infetados.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91" y="1110005"/>
            <a:ext cx="3910406" cy="244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42" y="1101169"/>
            <a:ext cx="3693562" cy="263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08307" y="176313"/>
            <a:ext cx="669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Via de Transmissão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260221"/>
            <a:ext cx="11260015" cy="597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83619" y="6411780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76081" y="3713438"/>
            <a:ext cx="5026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61,52% dos inquiridos, pessoas comuns não devem utilizar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máscaras para evitar a infeção pelo novo coronavírus (SARS-CoV-2).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460531" y="3740284"/>
            <a:ext cx="51562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(97%) dos inquiridos a prevenção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não é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necessária para as crianças e os adultos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jovens.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6" y="837127"/>
            <a:ext cx="4145540" cy="24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57" y="835766"/>
            <a:ext cx="3525598" cy="24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730416" y="250991"/>
            <a:ext cx="4854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362570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46496" y="6421138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65417" y="3347305"/>
            <a:ext cx="53755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sujeitos (99,15%) considerou que para evitar a infeção pelo novo coronavírus (SASR-CoV-2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), os indivíduos devem lavar frequentemente as mãos e evitar ir a lugares lotados.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6759490" y="3289316"/>
            <a:ext cx="5098206" cy="308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sujeitos inquiridos (98,60%) considerou</a:t>
            </a:r>
            <a:r>
              <a:rPr lang="pt-PT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que o isolamento e tratamento de pessoas infetadas pelo novo coronavírus (SARS-CoV-2) são formas eficazes de reduzir a propagação do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vírus.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m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05" y="904255"/>
            <a:ext cx="3194861" cy="237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71" y="885285"/>
            <a:ext cx="3223065" cy="235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83658" y="250991"/>
            <a:ext cx="694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e controlo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97294" y="6429033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834" y="1231576"/>
            <a:ext cx="3632332" cy="262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1156776" y="4113067"/>
            <a:ext cx="10040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Para 97,35 dos sujeitos todos aqueles que tiverem contato com pessoas infetadas pela doença devem ser isolados imediatamente, em um local adequado por um período de observação de 2 a 14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dias.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5098" y="225995"/>
            <a:ext cx="6947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 e controlo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00796" y="2675228"/>
            <a:ext cx="10021385" cy="22126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atitudes da população residente em Cabo Verde em relação a capacidade do país no combate da pandemia </a:t>
            </a: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920612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11998" y="329971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02926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65" y="1292834"/>
            <a:ext cx="4025475" cy="25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77317" y="4338456"/>
            <a:ext cx="50789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dos inquiridos (76,15%) concordou que a COVID-19 será finalmente controlada com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sucesso.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07" y="1399358"/>
            <a:ext cx="3559409" cy="24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004895" y="4338456"/>
            <a:ext cx="46928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Para 87,48% dos inquiridos, Cabo Verde pode vencer a luta contra a pandemia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PT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41130" y="315871"/>
            <a:ext cx="1013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Confiança dos residentes no controlo da COVID-19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89709" y="1591409"/>
            <a:ext cx="10789084" cy="4755151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Maior envolvimento da população no combate da pandemia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COVID-19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(engajamento, disciplina, sensibilização e o cumprimento das medidas de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segurança e do Estado de emergência);</a:t>
            </a:r>
            <a:endParaRPr lang="pt-PT" sz="2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testes de despistagens a todos os casos suspeitos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testar toda a </a:t>
            </a: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população;  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o </a:t>
            </a:r>
            <a:r>
              <a:rPr lang="pt-PT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uso obrigatório de máscaras; </a:t>
            </a:r>
          </a:p>
          <a:p>
            <a:pPr marL="0" indent="0">
              <a:lnSpc>
                <a:spcPct val="150000"/>
              </a:lnSpc>
              <a:spcBef>
                <a:spcPts val="768"/>
              </a:spcBef>
              <a:buClrTx/>
              <a:buSzPct val="90000"/>
              <a:buNone/>
            </a:pP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vencer </a:t>
            </a:r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2439" y="648004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810" y="228600"/>
            <a:ext cx="8354515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614488"/>
            <a:ext cx="10871200" cy="4129087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Aft>
                <a:spcPts val="1800"/>
              </a:spcAft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 INSP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decidiu realizar o presente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estudo como um instrumento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orientador para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comunicação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risco, elaboração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e difusão de mensagens de prevenção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 controlo da COVID-19 na população cabo-verdiana residente, com os seguintes objetivos: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31985" y="6307514"/>
            <a:ext cx="11260015" cy="545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Marcador de Posição do Número do Diapositivo 9"/>
          <p:cNvSpPr>
            <a:spLocks noGrp="1"/>
          </p:cNvSpPr>
          <p:nvPr>
            <p:ph type="sldNum" sz="quarter" idx="4294967295"/>
          </p:nvPr>
        </p:nvSpPr>
        <p:spPr>
          <a:xfrm>
            <a:off x="10976864" y="6394083"/>
            <a:ext cx="711200" cy="3389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7514"/>
            <a:ext cx="914479" cy="512108"/>
          </a:xfrm>
          <a:prstGeom prst="rect">
            <a:avLst/>
          </a:prstGeom>
        </p:spPr>
      </p:pic>
      <p:pic>
        <p:nvPicPr>
          <p:cNvPr id="8" name="Imagem 7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29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21989" y="1478166"/>
            <a:ext cx="10814022" cy="4868394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envolvimento e preparo dos profissionais de saúde (maior seriedade e prudência no atendimento dos casos suspeitos, rastreio de contactos de pessoas infetadas e o seu</a:t>
            </a:r>
            <a:r>
              <a:rPr lang="pt-PT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imediato isolamento social, mais motivação na luta contra à COVID-19);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Reforço das medidas de proteção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(criar meios de prevenção nos meios rurais, implementar meios para a lavagem das mãos nos locais públicos, por exemplo, paragens de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transportes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públicos,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instituições públicas, entre outros); </a:t>
            </a: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4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4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65712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815101" y="171211"/>
            <a:ext cx="1025568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vencer 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41454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1273" y="1591409"/>
            <a:ext cx="10747520" cy="4789658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Máxima clareza na definição das medidas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proteção;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Transparência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por parte do governo na divulgação da situação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atual do país;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Adoção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de medidas severas para os que desrespeitem o estado 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emergência;</a:t>
            </a:r>
          </a:p>
          <a:p>
            <a:pPr lvl="0" algn="just">
              <a:lnSpc>
                <a:spcPct val="150000"/>
              </a:lnSpc>
              <a:spcAft>
                <a:spcPts val="18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Apoio internacional.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proposta pelos participantes para vencer a luta contra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(</a:t>
            </a:r>
            <a:r>
              <a:rPr lang="pt-PT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7103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00401" y="2611981"/>
            <a:ext cx="9846818" cy="2187716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pt-P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 práticas da população residente em Cabo Verde na prevenção e controlo da COVID-19.</a:t>
            </a: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1857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134165" y="381584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094614" y="6460052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39" y="1360963"/>
            <a:ext cx="3754938" cy="259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908462" y="4165721"/>
            <a:ext cx="4574092" cy="21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300" dirty="0">
                <a:latin typeface="Arial" panose="020B0604020202020204" pitchFamily="34" charset="0"/>
                <a:cs typeface="Arial" panose="020B0604020202020204" pitchFamily="34" charset="0"/>
              </a:rPr>
              <a:t>93,19% referiu ter mudado a rotina, enquanto 6,66% mantiveram as suas rotinas e 0,15% disseram </a:t>
            </a:r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saber.</a:t>
            </a:r>
            <a:endParaRPr lang="pt-PT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866015" y="720943"/>
            <a:ext cx="6325985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Mudanças verificadas</a:t>
            </a:r>
            <a:r>
              <a:rPr lang="pt-P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Ficar em casa(cuidar da família, lazer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, autoconhecimento, sedentarismo,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insónia e solidão);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Teletrabalho;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Reforço 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cuidados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higiene;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Adoção de novos hábitos;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Isolamento social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Buscar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informações sobre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COVID-19;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Observar as orientações dos profissionais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3793" y="75285"/>
            <a:ext cx="806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da COVID-19 na vida quotidiana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127864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2" y="1335318"/>
            <a:ext cx="3447175" cy="25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284640" y="4157712"/>
            <a:ext cx="4601005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98,70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 dos sujeitos referiu que procurou ficar em casa a maior parte do tempo.</a:t>
            </a:r>
            <a:r>
              <a:rPr lang="pt-PT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04" y="1335318"/>
            <a:ext cx="3439867" cy="24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7045639" y="4157712"/>
            <a:ext cx="4622813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96,49% respondeu que não estiveram em nenhum local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movimentado.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18484" y="296394"/>
            <a:ext cx="806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Impacto da COVID-19 na vida quotidiana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7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5506" y="6407443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>
          <a:xfrm>
            <a:off x="11210992" y="6455409"/>
            <a:ext cx="711200" cy="381000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92" y="1363288"/>
            <a:ext cx="3692016" cy="301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130531" y="4576508"/>
            <a:ext cx="9900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768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Apenas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13,63% dos sujeitos referiu ter usado máscara e/ou luvas ao sair de casa nos últimos dias.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73706" y="249852"/>
            <a:ext cx="603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</a:t>
            </a:r>
            <a:r>
              <a:rPr lang="pt-PT" sz="3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roteção utilizado</a:t>
            </a:r>
            <a:endParaRPr lang="pt-P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16299" y="2375971"/>
            <a:ext cx="9131923" cy="242878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as abordagens e meios de comunicação considerados credíveis para a transmissão de infromação sobre COVID-19.</a:t>
            </a:r>
            <a: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7510" y="329971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642" y="1523484"/>
            <a:ext cx="11308490" cy="4857583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Meios e canal de comunicação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8532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11269" y="4383380"/>
            <a:ext cx="5214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90,98%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dos inquiridos confia e/ou prefere receber informações sobre a COVID-19 dos profissionais de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6" y="1662981"/>
            <a:ext cx="4619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Imagem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13" y="1805856"/>
            <a:ext cx="4419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919289" y="4408729"/>
            <a:ext cx="4860348" cy="206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A maioria (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82,56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%) dos sujeitos do estudo confia/prefere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receber  informação sobre COVID-19 na televisão.</a:t>
            </a:r>
            <a:endParaRPr lang="pt-P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4039" y="3349871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5" y="228600"/>
            <a:ext cx="9666496" cy="802178"/>
          </a:xfrm>
        </p:spPr>
        <p:txBody>
          <a:bodyPr>
            <a:norm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e idioma preferido dos participantes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07225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3708" y="4337042"/>
            <a:ext cx="5831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Maioria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(69,78%) dos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sujeitos inquiridos afirmou ser a televisão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principal meio </a:t>
            </a:r>
            <a:r>
              <a:rPr lang="pt-P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comunicação utilizado para  obter informação sobre COVID-19.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5" name="Imagem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932" y="1752282"/>
            <a:ext cx="3591293" cy="240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11" y="1535258"/>
            <a:ext cx="4524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280206" y="4337042"/>
            <a:ext cx="46286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768"/>
              </a:spcBef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90,26%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prefere informações em português, em crioulo (7,68%) e  inglês (1,61%). </a:t>
            </a:r>
          </a:p>
        </p:txBody>
      </p:sp>
    </p:spTree>
    <p:extLst>
      <p:ext uri="{BB962C8B-B14F-4D97-AF65-F5344CB8AC3E}">
        <p14:creationId xmlns:p14="http://schemas.microsoft.com/office/powerpoint/2010/main" val="9539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5506" y="2011734"/>
            <a:ext cx="10873047" cy="3185244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as taxas de respostas correta de conhecimentos da população residente em Cabo Verde sobre a COVID-19.</a:t>
            </a:r>
            <a: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780609" y="6287910"/>
            <a:ext cx="11411391" cy="57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76722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3" y="6416398"/>
            <a:ext cx="5456724" cy="248433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20287" y="351992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4141" y="167054"/>
            <a:ext cx="6765559" cy="1037492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PT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29970" y="1628775"/>
            <a:ext cx="7400925" cy="4596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Analisar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 conhecimentos, </a:t>
            </a: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atitudes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práticas em relação a pandemia </a:t>
            </a:r>
            <a:r>
              <a:rPr lang="pt-PT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</a:t>
            </a:r>
            <a:r>
              <a:rPr lang="pt-PT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população residente em Cabo Verde.</a:t>
            </a:r>
            <a:endParaRPr lang="pt-PT" dirty="0"/>
          </a:p>
        </p:txBody>
      </p:sp>
      <p:pic>
        <p:nvPicPr>
          <p:cNvPr id="5" name="Picture 2" descr="https://media3.picsearch.com/is?gCmHRCXgQIlXMeYQH1O4rlQrGqZ4UQeNnJvXN7J7bz8&amp;height=19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590" y="2343149"/>
            <a:ext cx="3762787" cy="23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2" name="Retângulo 11"/>
          <p:cNvSpPr/>
          <p:nvPr/>
        </p:nvSpPr>
        <p:spPr>
          <a:xfrm>
            <a:off x="953235" y="6381067"/>
            <a:ext cx="11238766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>
          <a:xfrm>
            <a:off x="11041795" y="6491093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arcador de Posição do Rodapé 10"/>
          <p:cNvSpPr>
            <a:spLocks noGrp="1"/>
          </p:cNvSpPr>
          <p:nvPr>
            <p:ph type="ftr" sz="quarter" idx="17"/>
          </p:nvPr>
        </p:nvSpPr>
        <p:spPr>
          <a:xfrm>
            <a:off x="3829234" y="6430769"/>
            <a:ext cx="4501661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199" cy="872569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respostas certas do questionário 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residente em Cabo Verde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1018"/>
            <a:ext cx="11260015" cy="48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528638" y="1687750"/>
            <a:ext cx="1115942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de respostas corretas dos sujeitos em relação às 11 questões de conhecimentos sobre os sinais e sintomas e formas de transmissão da COVID-19 variam de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26,3%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99,2%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respetivamente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pontuação média de conhecimentos foi de 9,0251 (PD: 1,16695, INTERVALO: 0-11), sugerindo uma taxa geral correta de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(9,0251/11*100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neste teste de conhecimentos. </a:t>
            </a:r>
            <a:endParaRPr lang="pt-PT" sz="2400" dirty="0"/>
          </a:p>
        </p:txBody>
      </p:sp>
      <p:sp>
        <p:nvSpPr>
          <p:cNvPr id="12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2" y="6457950"/>
            <a:ext cx="5543551" cy="24448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795688" y="6492271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respostas certas do questionário 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população residente em Cabo Verde </a:t>
            </a:r>
            <a:r>
              <a:rPr lang="pt-PT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1018"/>
            <a:ext cx="11260015" cy="48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816864" y="2014538"/>
            <a:ext cx="107417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800"/>
              </a:spcAft>
              <a:buClr>
                <a:srgbClr val="DD8047">
                  <a:lumMod val="75000"/>
                </a:srgbClr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geral de respostas corretas pode-se inferir que o grau de conhecimentos dos sujeitos sobre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 e sintomas da COVID-19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 boa</a:t>
            </a:r>
            <a:r>
              <a:rPr lang="pt-PT" sz="2800" dirty="0" smtClean="0">
                <a:solidFill>
                  <a:prstClr val="black"/>
                </a:solidFill>
              </a:rPr>
              <a:t>.</a:t>
            </a:r>
            <a:endParaRPr lang="pt-PT" sz="2800" dirty="0"/>
          </a:p>
        </p:txBody>
      </p:sp>
      <p:sp>
        <p:nvSpPr>
          <p:cNvPr id="12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643312" y="6457950"/>
            <a:ext cx="5543551" cy="244482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847388" y="6505150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1985" y="2028825"/>
            <a:ext cx="10400477" cy="322215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variáveis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sociodemográficas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scores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corretas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assertivas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COVID-19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332463" y="6476723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20287" y="313024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0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7324" y="371474"/>
            <a:ext cx="10230739" cy="847725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as variáveis sociodemográficas e os escores de </a:t>
            </a:r>
            <a:r>
              <a:rPr lang="pt-PT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1"/>
          </p:nvPr>
        </p:nvSpPr>
        <p:spPr>
          <a:xfrm>
            <a:off x="816864" y="1743075"/>
            <a:ext cx="10871200" cy="4025958"/>
          </a:xfrm>
        </p:spPr>
        <p:txBody>
          <a:bodyPr>
            <a:noAutofit/>
          </a:bodyPr>
          <a:lstStyle/>
          <a:p>
            <a:pPr lvl="0" algn="just">
              <a:lnSpc>
                <a:spcPct val="200000"/>
              </a:lnSpc>
              <a:buClr>
                <a:srgbClr val="DD8047"/>
              </a:buClr>
            </a:pP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dados da investigação CAP mostraram uma corelação significativa entre sexo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feminino, na faixa etária de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anos de idade ou mais,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casados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outros (separados/divorciados e viúvos)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nível superior, pertencentes a classe dos profissionais de nível intermédio e intelectual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os conhecimentos sobre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  <a:spcAft>
                <a:spcPts val="1200"/>
              </a:spcAft>
            </a:pP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spcAft>
                <a:spcPts val="1200"/>
              </a:spcAft>
              <a:buNone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831132" y="6497295"/>
            <a:ext cx="711200" cy="2444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813" y="228600"/>
            <a:ext cx="9755186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</a:t>
            </a: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as variáveis sociodemográficas e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atitudes.</a:t>
            </a:r>
            <a:r>
              <a:rPr lang="pt-PT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1017547" y="2128839"/>
            <a:ext cx="10478956" cy="30432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sujeitos na faixa etária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44 anos de idade ou mais, casados, desempregados eram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grupos mais confiantes no controlo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207356" y="6409983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028" y="153756"/>
            <a:ext cx="10140048" cy="990600"/>
          </a:xfrm>
        </p:spPr>
        <p:txBody>
          <a:bodyPr>
            <a:no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pt-P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entre as variáveis sociodemográficas e as </a:t>
            </a:r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773084" y="1986231"/>
            <a:ext cx="11163992" cy="33432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sujeitos na faixa etária de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44 anos de idade ou mais,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separados/divorciados e viúvos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e de nível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superior, profissionais de nível intermédio e intelectual referiram comportamentos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mais assertivos relativamente a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permanecer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em casa a maior parte do tempo e evitar locais com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aglomeração</a:t>
            </a:r>
            <a:r>
              <a:rPr lang="pt-PT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pessoas.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1" y="257515"/>
            <a:ext cx="1440094" cy="9327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9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108019" y="6426099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54011" y="2492349"/>
            <a:ext cx="9921472" cy="2179404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PT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 os conhecimentos 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as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atitudes com as práticas de prevenção e controlo da </a:t>
            </a: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11224" y="359855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2" y="1578028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correlação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036740" y="6487009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58213" y="1578028"/>
            <a:ext cx="847450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Teste realizado: 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Medida de associa </a:t>
            </a:r>
            <a:r>
              <a:rPr kumimoji="0" lang="pt-PT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pt-P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</a:t>
            </a:r>
            <a:r>
              <a:rPr kumimoji="0" lang="pt-PT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Sperman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7725" y="4135929"/>
            <a:ext cx="10840338" cy="232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 apresenta uma correlação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positiva com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práticas de prevenção e controlo da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COVID-19. 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 correlação </a:t>
            </a:r>
            <a:r>
              <a:rPr kumimoji="0" lang="pt-PT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entre as atitudes e as práticas não é estatisticamente </a:t>
            </a:r>
            <a:r>
              <a:rPr kumimoji="0" lang="pt-PT" sz="2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significativa.</a:t>
            </a:r>
            <a:endParaRPr kumimoji="0" lang="pt-PT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48939" y="2254500"/>
            <a:ext cx="7538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pt-PT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B6D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Correlações entre: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 e práticas: </a:t>
            </a:r>
            <a:r>
              <a:rPr kumimoji="0" lang="pt-PT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0,119; p-</a:t>
            </a:r>
            <a:r>
              <a:rPr kumimoji="0" lang="pt-PT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valuer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=0,000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Práticas e atitudes: </a:t>
            </a:r>
            <a:r>
              <a:rPr kumimoji="0" lang="pt-PT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rho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-0,005; 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p-</a:t>
            </a:r>
            <a:r>
              <a:rPr kumimoji="0" lang="pt-PT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valuer</a:t>
            </a:r>
            <a:r>
              <a:rPr kumimoji="0" lang="pt-PT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r>
              <a:rPr kumimoji="0" lang="pt-PT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0,816)</a:t>
            </a:r>
            <a:endParaRPr kumimoji="0" lang="pt-PT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230778" y="3082491"/>
            <a:ext cx="31181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obtidos: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Seta curvada à direita 15"/>
          <p:cNvSpPr/>
          <p:nvPr/>
        </p:nvSpPr>
        <p:spPr>
          <a:xfrm>
            <a:off x="739192" y="2154381"/>
            <a:ext cx="491586" cy="994171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28117" y="2308936"/>
            <a:ext cx="10004346" cy="2806517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a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influência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variáveis sociodemográficas sobre os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da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residente em Cabo Verde em relação à </a:t>
            </a:r>
            <a:r>
              <a:rPr lang="pt-BR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COVID-19.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29049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7510" y="329971"/>
            <a:ext cx="606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Análise de dados por objetivos</a:t>
            </a:r>
            <a:endParaRPr lang="pt-PT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94625" y="5210398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00930" y="1759670"/>
            <a:ext cx="9162662" cy="781447"/>
          </a:xfrm>
        </p:spPr>
        <p:txBody>
          <a:bodyPr>
            <a:noAutofit/>
          </a:bodyPr>
          <a:lstStyle/>
          <a:p>
            <a:pPr algn="ctr"/>
            <a:r>
              <a:rPr lang="pt-PT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estatística: Análise de regressão Linear Múltipla</a:t>
            </a:r>
            <a:br>
              <a:rPr lang="pt-PT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59156" y="648297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35506" y="3566573"/>
            <a:ext cx="10942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modelo de regressão linear múltipla que explica a influência das variáveis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classe etária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 civil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nível de escolaridade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pt-P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profissão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sobre os conhecimentos da população residente em Cabo Verde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relação a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tem fraca qualidade, ou seja, essas variáveis explicam muito pouco o conhecimento da população sobre a COVID-19.</a:t>
            </a:r>
            <a:endParaRPr kumimoji="0" lang="pt-P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1016903" y="2057805"/>
            <a:ext cx="487077" cy="77592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623572" y="2643021"/>
                <a:ext cx="10204422" cy="77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Resultado alcançado:</a:t>
                </a: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0,111; </a:t>
                </a:r>
                <a:r>
                  <a:rPr kumimoji="0" lang="pt-PT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</a:t>
                </a: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1,104;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pt-P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(5, 1803)</m:t>
                        </m:r>
                      </m:sub>
                    </m:sSub>
                  </m:oMath>
                </a14:m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=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44895; </a:t>
                </a:r>
                <a:r>
                  <a:rPr kumimoji="0" lang="pt-PT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P-</a:t>
                </a:r>
                <a:r>
                  <a:rPr kumimoji="0" lang="pt-PT" sz="2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value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= 0,000)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 </a:t>
                </a: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72" y="2643021"/>
                <a:ext cx="10204422" cy="774251"/>
              </a:xfrm>
              <a:prstGeom prst="rect">
                <a:avLst/>
              </a:prstGeom>
              <a:blipFill rotWithShape="0">
                <a:blip r:embed="rId4"/>
                <a:stretch>
                  <a:fillRect l="-896" t="-5512" r="-2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3"/>
          <p:cNvSpPr txBox="1">
            <a:spLocks/>
          </p:cNvSpPr>
          <p:nvPr/>
        </p:nvSpPr>
        <p:spPr>
          <a:xfrm>
            <a:off x="1763504" y="228600"/>
            <a:ext cx="9924559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Análise de regressão Linear </a:t>
            </a: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Múltipla</a:t>
            </a: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0839" y="1488539"/>
            <a:ext cx="10981114" cy="489252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Analisar o grau de conhecimentos da população residente em Cabo Verde sobre os sinais, sintomas e formas de transmissão da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2. Avaliar as atitudes da população residente em Cabo Verde em relação a capacidade do país no combate da pandemia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600"/>
              </a:spcAft>
              <a:buClrTx/>
              <a:buSzPct val="90000"/>
              <a:buNone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3. Identificar as práticas da população residente em Cabo Verde na prevenção e controlo da COVID-19;</a:t>
            </a: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5" y="228600"/>
            <a:ext cx="8942596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40753" y="6486159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90080" y="6436970"/>
            <a:ext cx="4499614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6487" y="1501574"/>
            <a:ext cx="11308490" cy="5020932"/>
          </a:xfrm>
        </p:spPr>
        <p:txBody>
          <a:bodyPr>
            <a:noAutofit/>
          </a:bodyPr>
          <a:lstStyle/>
          <a:p>
            <a:endParaRPr lang="pt-PT" dirty="0" smtClean="0"/>
          </a:p>
          <a:p>
            <a:endParaRPr lang="pt-PT" dirty="0"/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dirty="0"/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363073" y="2849796"/>
            <a:ext cx="9969389" cy="181364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PT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t-BR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a influência dos conhecimentos e atitudes sobre as práticas de prevenção e controlo da COVID-19. </a:t>
            </a: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90061" y="6497295"/>
            <a:ext cx="711200" cy="244476"/>
          </a:xfrm>
        </p:spPr>
        <p:txBody>
          <a:bodyPr>
            <a:noAutofit/>
          </a:bodyPr>
          <a:lstStyle/>
          <a:p>
            <a:fld id="{A7AC0591-35D9-4CE7-BA4E-6522C2CB99A8}" type="slidenum">
              <a:rPr lang="pt-PT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50</a:t>
            </a:fld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86565" y="371535"/>
            <a:ext cx="700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dados por objetivos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regressão</a:t>
            </a:r>
            <a:endParaRPr lang="pt-PT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72121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50487" y="1764006"/>
            <a:ext cx="1003005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estatística: </a:t>
            </a:r>
            <a:r>
              <a:rPr kumimoji="0" lang="pt-PT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de regressão Linear Simples</a:t>
            </a:r>
            <a:endParaRPr kumimoji="0" lang="pt-PT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D80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DD80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ta curvada à direita 6"/>
          <p:cNvSpPr/>
          <p:nvPr/>
        </p:nvSpPr>
        <p:spPr>
          <a:xfrm>
            <a:off x="935506" y="2090776"/>
            <a:ext cx="487077" cy="77592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016903" y="3107819"/>
                <a:ext cx="10730328" cy="740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D8047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Resultado alcançado: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p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0,012; </a:t>
                </a:r>
                <a:r>
                  <a:rPr kumimoji="0" lang="pt-PT" sz="22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EP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= 0,860;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kumimoji="0" lang="pt-PT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(5, 1803)</m:t>
                        </m:r>
                      </m:sub>
                    </m:sSub>
                  </m:oMath>
                </a14:m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24083</a:t>
                </a:r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; </a:t>
                </a:r>
                <a:r>
                  <a:rPr kumimoji="0" lang="pt-PT" sz="2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P-</a:t>
                </a:r>
                <a:r>
                  <a:rPr kumimoji="0" lang="pt-PT" sz="2200" b="0" i="1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valuer</a:t>
                </a:r>
                <a:r>
                  <a:rPr kumimoji="0" lang="pt-PT" sz="2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= 0,000)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w Cen MT"/>
                    <a:ea typeface="+mn-ea"/>
                    <a:cs typeface="+mn-cs"/>
                  </a:rPr>
                  <a:t> </a:t>
                </a:r>
                <a:endParaRPr kumimoji="0" lang="pt-P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03" y="3107819"/>
                <a:ext cx="10730328" cy="740395"/>
              </a:xfrm>
              <a:prstGeom prst="rect">
                <a:avLst/>
              </a:prstGeom>
              <a:blipFill>
                <a:blip r:embed="rId4"/>
                <a:stretch>
                  <a:fillRect l="-909" t="-9091" r="-3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871601" y="4047744"/>
            <a:ext cx="10904415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modelo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explica apenas </a:t>
            </a:r>
            <a:r>
              <a:rPr kumimoji="0" lang="pt-P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1,2% da variação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das práticas, ou seja, o conhecimento da população residente em Cabo 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erde explica muito pouco as práticas de controlo e prevenção da COVID-19. </a:t>
            </a:r>
            <a:endParaRPr kumimoji="0" lang="pt-P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1601" y="1639230"/>
            <a:ext cx="10944162" cy="4417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sujeitos demonstraram possuir um elevado nível de conhecimentos sobre a COVID-19, tendo em conta o tempo entre o diagnóstico do primeiro caso no país e a recolha de dados do estudo;</a:t>
            </a:r>
          </a:p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sujeitos apresentava uma atitude positiva face à possibilidade de Cabo Verde vir a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controlar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até mesmo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erradicar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pandemia COVID-19; </a:t>
            </a:r>
          </a:p>
        </p:txBody>
      </p:sp>
    </p:spTree>
    <p:extLst>
      <p:ext uri="{BB962C8B-B14F-4D97-AF65-F5344CB8AC3E}">
        <p14:creationId xmlns:p14="http://schemas.microsoft.com/office/powerpoint/2010/main" val="3816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74931" y="1459710"/>
            <a:ext cx="10567311" cy="4833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maioria dos sujeitos apresentava práticas assertivas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e controlo da COVID-19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20040" lvl="0" indent="-320040" algn="just" defTabSz="914400">
              <a:lnSpc>
                <a:spcPct val="2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maioria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receber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português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profissionais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transmitida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televisão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radio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jornais</a:t>
            </a:r>
            <a:r>
              <a:rPr lang="en-US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 algn="just" defTabSz="914400">
              <a:lnSpc>
                <a:spcPct val="2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pt-PT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1601" y="1639230"/>
            <a:ext cx="109441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sujeitos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faixa etária de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44 anos de idade ou mais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casados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separados/divorciados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viúvos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nível superior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(Instituto Pedagógico, Curso Médio, Formação Profissional), enquadrado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 classe dos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 de nível intermédio </a:t>
            </a: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e intelectual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são os que apresentaram maiores pontuações de conhecimentos, atitudes mais favoráveis em relação ao controlo da pandemia de COVID-19 e, tiveram comportamentos mais assertivos a nível da prevenção e controlo da doença.</a:t>
            </a:r>
          </a:p>
        </p:txBody>
      </p:sp>
    </p:spTree>
    <p:extLst>
      <p:ext uri="{BB962C8B-B14F-4D97-AF65-F5344CB8AC3E}">
        <p14:creationId xmlns:p14="http://schemas.microsoft.com/office/powerpoint/2010/main" val="2236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 (</a:t>
            </a:r>
            <a:r>
              <a:rPr lang="pt-PT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415574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76863" y="6545202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1601" y="1639230"/>
            <a:ext cx="10944162" cy="416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Apesar de o conhecimento estar relacionado com as práticas de prevenção e controlo da COVID-19, explica apenas uma pequena parte das mesmas;</a:t>
            </a:r>
          </a:p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variáveis sociodemográficas explicam muito pouco o nível de conhecimento da população residente em Cabo Verde sobre a COVID-19.</a:t>
            </a:r>
          </a:p>
        </p:txBody>
      </p:sp>
    </p:spTree>
    <p:extLst>
      <p:ext uri="{BB962C8B-B14F-4D97-AF65-F5344CB8AC3E}">
        <p14:creationId xmlns:p14="http://schemas.microsoft.com/office/powerpoint/2010/main" val="12746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8487664" cy="914400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LIMITAÇÕES DO ESTUDO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071562" y="1489001"/>
            <a:ext cx="10086975" cy="4260998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Clr>
                <a:srgbClr val="DD8047"/>
              </a:buClr>
              <a:buFont typeface="Wingdings" panose="05000000000000000000" pitchFamily="2" charset="2"/>
              <a:buChar char="q"/>
            </a:pP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questionário só esteve disponível durante uma semana o que poderá ter limitado o acesso de outras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pessoas, bem como daqueles que não têm acesso a internet.</a:t>
            </a:r>
            <a:endParaRPr lang="pt-PT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DD8047"/>
              </a:buClr>
            </a:pP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DD8047"/>
              </a:buClr>
              <a:buFont typeface="Wingdings" panose="05000000000000000000" pitchFamily="2" charset="2"/>
              <a:buChar char="q"/>
            </a:pPr>
            <a:r>
              <a:rPr lang="pt-P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Trata-se de uma amostra por conveniência, online, pelo que os dados da amostra não são representativos da população cabo-verdiana </a:t>
            </a:r>
            <a:r>
              <a:rPr lang="pt-PT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residente.</a:t>
            </a:r>
            <a:endParaRPr lang="pt-PT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Clr>
                <a:srgbClr val="DD8047"/>
              </a:buClr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2800" dirty="0" smtClean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6353175"/>
            <a:ext cx="11120438" cy="4999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6" y="6253162"/>
            <a:ext cx="914666" cy="604838"/>
          </a:xfrm>
          <a:prstGeom prst="rect">
            <a:avLst/>
          </a:prstGeom>
        </p:spPr>
      </p:pic>
      <p:sp>
        <p:nvSpPr>
          <p:cNvPr id="8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789566" y="6353175"/>
            <a:ext cx="5243512" cy="47625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03205" y="6480894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Imagem 11" descr="C:\Users\Catarina.veiga\Desktop\logo\logo\Nova pasta\modelos logo insp\INSP Logo-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1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78082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51365" y="1639229"/>
            <a:ext cx="10946478" cy="4060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Sugere-se, </a:t>
            </a:r>
            <a:r>
              <a:rPr lang="pt-P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educação para a saúde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visem melhorar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atualizar os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 sobre a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 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fornecido </a:t>
            </a:r>
            <a:r>
              <a:rPr lang="pt-P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pelos profissionais de</a:t>
            </a:r>
            <a:r>
              <a:rPr lang="pt-PT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português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P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televisão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rádio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pt-PT" sz="24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população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residente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faixa etária dos </a:t>
            </a:r>
            <a:r>
              <a:rPr lang="pt-PT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44 anos de idade para </a:t>
            </a:r>
            <a:r>
              <a:rPr lang="pt-PT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reforçar </a:t>
            </a:r>
            <a:r>
              <a:rPr lang="pt-P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adoção de comportamentos 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de prevenção </a:t>
            </a:r>
            <a:r>
              <a:rPr lang="pt-P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atitudes assertivos</a:t>
            </a:r>
            <a:r>
              <a:rPr lang="pt-PT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à </a:t>
            </a:r>
            <a:r>
              <a:rPr lang="pt-PT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pt-PT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 algn="just" defTabSz="914400">
              <a:lnSpc>
                <a:spcPct val="150000"/>
              </a:lnSpc>
              <a:spcBef>
                <a:spcPts val="700"/>
              </a:spcBef>
              <a:buClr>
                <a:srgbClr val="DD8047"/>
              </a:buClr>
              <a:buSzPct val="60000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1601" y="1800224"/>
            <a:ext cx="10826241" cy="353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de intervenção e educação em saúde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seriam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eficazes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visassem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determinados grupos demográficos, por exemplo: 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do sexo masculinos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nunca casaram, 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PT" sz="2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44 anos de idade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baixo </a:t>
            </a:r>
            <a:r>
              <a:rPr lang="pt-PT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nível de instrução;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0" indent="-32004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pt-PT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9564" y="1521198"/>
            <a:ext cx="11308490" cy="4859869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PT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1985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0986642" y="6494311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t-PT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5574"/>
            <a:ext cx="5552453" cy="365949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71601" y="1800224"/>
            <a:ext cx="10826241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defTabSz="914400">
              <a:lnSpc>
                <a:spcPct val="17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</a:pP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Esses resultados podem ser úteis nas definições de políticas de saúde pública, bem como para os profissionais de saúde (</a:t>
            </a:r>
            <a:r>
              <a:rPr lang="pt-PT" sz="2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PT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conhecerem as populações-alvo para campanhas de prevenção e educação em saúde na luta contra a COVID-19;</a:t>
            </a:r>
          </a:p>
        </p:txBody>
      </p:sp>
    </p:spTree>
    <p:extLst>
      <p:ext uri="{BB962C8B-B14F-4D97-AF65-F5344CB8AC3E}">
        <p14:creationId xmlns:p14="http://schemas.microsoft.com/office/powerpoint/2010/main" val="30075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9970" y="1591409"/>
            <a:ext cx="10797397" cy="4776784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Identificar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abordagens e meios de comunicação considerados credíveis para a transmissão de infromação sobre COVID-19;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5. Determinar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taxas de resposta correta de conhecimentos da população residente em Cabo Verde sobre a COVID-19;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spcAft>
                <a:spcPts val="1200"/>
              </a:spcAft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6. Relacionar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 variáveis sociodemográficas com os scores de respostas corretas de conhecimentos, atitudes positivas e práticas assertivas de prevenção e controlo;</a:t>
            </a:r>
            <a:endParaRPr lang="pt-P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924559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332463" y="6476723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58477" y="6430534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9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1184" y="171211"/>
            <a:ext cx="9030589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RECONHECIMENTOS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52587" y="1409700"/>
            <a:ext cx="11001374" cy="49483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Os autores agradecem o envolvimento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voluntário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dos participantes no estudo. </a:t>
            </a:r>
          </a:p>
          <a:p>
            <a:pPr>
              <a:lnSpc>
                <a:spcPct val="150000"/>
              </a:lnSpc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À Cabo Verde Telecom pelo apoio no envio dos SMS.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9" y="6306311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0959" y="6368973"/>
            <a:ext cx="11091041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 txBox="1">
            <a:spLocks/>
          </p:cNvSpPr>
          <p:nvPr/>
        </p:nvSpPr>
        <p:spPr>
          <a:xfrm>
            <a:off x="11231533" y="6379888"/>
            <a:ext cx="614362" cy="47693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355" y="140890"/>
            <a:ext cx="8673401" cy="990600"/>
          </a:xfrm>
        </p:spPr>
        <p:txBody>
          <a:bodyPr>
            <a:no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FINANCIADORA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52586" y="1814512"/>
            <a:ext cx="10638399" cy="352901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projeto foi elaborado e implementado por técnicos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dirigentes do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Instituto Nacional de Saúde Pública, que não auferiram nenhum honorário para o efeito.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9" y="6306311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00959" y="6368973"/>
            <a:ext cx="11091041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 txBox="1">
            <a:spLocks/>
          </p:cNvSpPr>
          <p:nvPr/>
        </p:nvSpPr>
        <p:spPr>
          <a:xfrm>
            <a:off x="11231533" y="6379888"/>
            <a:ext cx="614362" cy="476933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3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6514" t="27388" r="53099" b="44355"/>
          <a:stretch/>
        </p:blipFill>
        <p:spPr>
          <a:xfrm>
            <a:off x="6833484" y="1512787"/>
            <a:ext cx="1728000" cy="19160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61983" y="1421346"/>
            <a:ext cx="1044864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Distanciamento entre pessoas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Utilização de máscaras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/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Higiene pessoal, nomeadamente a lavagem das mãos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Higiene ambiental, como a limpeza e desinfeção doméstica  e roupas.</a:t>
            </a:r>
            <a:r>
              <a:rPr lang="pt-PT" sz="2400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5977" t="35970" r="54480" b="40923"/>
          <a:stretch/>
        </p:blipFill>
        <p:spPr>
          <a:xfrm>
            <a:off x="4874489" y="2470797"/>
            <a:ext cx="1620000" cy="153243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7042" t="36235" r="55212" b="41451"/>
          <a:stretch/>
        </p:blipFill>
        <p:spPr>
          <a:xfrm>
            <a:off x="10586434" y="5576485"/>
            <a:ext cx="1145183" cy="1152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25775" t="26595" r="52570" b="38678"/>
          <a:stretch/>
        </p:blipFill>
        <p:spPr>
          <a:xfrm>
            <a:off x="9535664" y="2751346"/>
            <a:ext cx="1713962" cy="219888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51562" y="320020"/>
            <a:ext cx="10672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PT" sz="40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MEDIDAS PREVENTIVAS</a:t>
            </a:r>
          </a:p>
        </p:txBody>
      </p:sp>
    </p:spTree>
    <p:extLst>
      <p:ext uri="{BB962C8B-B14F-4D97-AF65-F5344CB8AC3E}">
        <p14:creationId xmlns:p14="http://schemas.microsoft.com/office/powerpoint/2010/main" val="30971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303" y="1591409"/>
            <a:ext cx="11308490" cy="5020932"/>
          </a:xfrm>
        </p:spPr>
        <p:txBody>
          <a:bodyPr>
            <a:noAutofit/>
          </a:bodyPr>
          <a:lstStyle/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67378" y="110569"/>
            <a:ext cx="8796270" cy="990600"/>
          </a:xfrm>
        </p:spPr>
        <p:txBody>
          <a:bodyPr>
            <a:normAutofit/>
          </a:bodyPr>
          <a:lstStyle/>
          <a:p>
            <a:pPr lvl="0"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137103" y="6490103"/>
            <a:ext cx="711200" cy="244476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algn="ctr"/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96725" y="1701335"/>
            <a:ext cx="108820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Adhikari1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 P,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Wu Y-J, 1, Mao Y-P, Ye R-X, Wang Q-Z, Sun C, Sylvia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Rozelle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 &amp; Zhou H. Epidemiology, causes, clinical manifestation and diagnosis, prevention and control of coronavirus disease (COVID-19) during the early outbreak period: a scoping review. Infectious Diseases of Poverty (2020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Brites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R. (2013). Análise de dados com IBM SPSS: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para relatórios e tese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académicos;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Clements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J. M. Knowledge and behaviors toward COVID-19 among U.S. residents during the early days of the pandemics. Michigan State University, College of Human Medicine, Division of Public Health, Master of Public Health Program.: https://doi.org/10.1101/2020.03.31.20048967.this version posted April 2,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2020;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Erfani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Shahriarirad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Ranjbar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Mirahmadizadeh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Moghadami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M. Knowledge, Attitude and Practice toward the Novel Coronavirus (COVID-19) Outbreak: A Population-Based Survey in Iran.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Bull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Organ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 E-pub: 30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2020.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: http://dx.doi.org/10.2471/BLT.20.26651;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Jiao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Jg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Tang X., LI H.W. Levantamento do conhecimento dos moradores em prevenção e controle da SARS na província de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Hainan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. [J]. Medicina Tropical da China. 2005;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4.16;</a:t>
            </a:r>
          </a:p>
          <a:p>
            <a:pPr marL="285750" lvl="0" indent="-285750" algn="just">
              <a:buFontTx/>
              <a:buChar char="-"/>
            </a:pPr>
            <a:r>
              <a:rPr lang="pt-P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Lakatos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E. M. (2008). Metodologia do Trabalho Científico. São Paulo, Atlas editora SA 7ª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edição.</a:t>
            </a:r>
          </a:p>
          <a:p>
            <a:pPr marL="285750" lvl="0" indent="-285750" algn="just">
              <a:buFontTx/>
              <a:buChar char="-"/>
            </a:pP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Laureano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, R. M. S. (2013). Teste de hipóteses - Com SPSS: O meu manual de consulta rápida, Lisboa, Edições Sílabo, 2a edição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WHO. Coronavirus disease 2019 (COVID-19) Situation Report. 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http://www.euro.who.int/en/health-topics/health-emergencies/international-health-regulations/news/news/2020/2/2019-ncov-outbreak-is-an-emergency-of-international-concern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Acesso 24 de março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2020.</a:t>
            </a: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Organization. (2020c, 31 March 2020). Coronavirus disease (COVID-19) advice for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public.</a:t>
            </a:r>
            <a:endParaRPr lang="pt-P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Health Organization. (2020c, 31 March 2020). Coronavirus disease (COVID-19) advice for the public.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Zhong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BL, Luo W, Li HM, Zhang QQ, Liu XG, Li WT, Li Y. Knowledge, attitudes, and practices towards COVID-19 among Chinese residents during the rapid rise period of the COVID-19 outbreak: a quick online cross-sectional survey.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Disponível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http://www.ijbs.com/v16p1745.htm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3566" y="228600"/>
            <a:ext cx="9280433" cy="990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INVESTIGADORES DO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4800" y="1589567"/>
            <a:ext cx="5689600" cy="465344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PT" sz="5600" b="1" dirty="0">
                <a:latin typeface="Arial" panose="020B0604020202020204" pitchFamily="34" charset="0"/>
                <a:cs typeface="Arial" panose="020B0604020202020204" pitchFamily="34" charset="0"/>
              </a:rPr>
              <a:t>Dra. Maria de Fátima Carvalho Alves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, Mestre em Psicologia Social, Doutoranda em Processos Psicológicos e Comportamento Social – 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Gestora de projetos de Investigação do Instituto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Nacional de Saúde Pública: 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Mariafatima.Alves@insp.gov.cv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COORDENADORA </a:t>
            </a:r>
            <a:r>
              <a:rPr lang="pt-PT" sz="56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PT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EQUIPA;</a:t>
            </a:r>
          </a:p>
          <a:p>
            <a:pPr algn="just">
              <a:lnSpc>
                <a:spcPct val="120000"/>
              </a:lnSpc>
            </a:pPr>
            <a:endParaRPr lang="pt-PT" sz="5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PT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PT" sz="5600" b="1" dirty="0">
                <a:latin typeface="Arial" panose="020B0604020202020204" pitchFamily="34" charset="0"/>
                <a:cs typeface="Arial" panose="020B0604020202020204" pitchFamily="34" charset="0"/>
              </a:rPr>
              <a:t>. Maria da Luz Lima Mendonça,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Médica, Especialista em Saúde Pública e Medicina do Trabalho, Mestre em Saúde e Desenvolvimento, Doutoranda em Saúde global e Medicina Tropical  e Presidente do Instituto Nacional de Saúde Pública,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Mariadaluz.Lima@insp.gov.cv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20000"/>
              </a:lnSpc>
            </a:pPr>
            <a:endParaRPr lang="pt-PT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PT" sz="5600" b="1" dirty="0">
                <a:latin typeface="Arial" panose="020B0604020202020204" pitchFamily="34" charset="0"/>
                <a:cs typeface="Arial" panose="020B0604020202020204" pitchFamily="34" charset="0"/>
              </a:rPr>
              <a:t>. Janice </a:t>
            </a:r>
            <a:r>
              <a:rPr lang="pt-PT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Jesus Xavier Soares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– Licenciada em Estatística e Gestão da 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Informação,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Técnica de estatística no Observatório Nacional de Saúde do Instituto Nacional de Saúde Pública.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janice.soares@insp.gov.cv</a:t>
            </a:r>
            <a:r>
              <a:rPr lang="pt-PT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5600" b="1" dirty="0">
                <a:latin typeface="Arial" panose="020B0604020202020204" pitchFamily="34" charset="0"/>
                <a:cs typeface="Arial" panose="020B0604020202020204" pitchFamily="34" charset="0"/>
              </a:rPr>
              <a:t>Dra. Menilita Barbosa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– Coordenadora do Laboratório de Virologia do Instituto Nacional de Saúde Pública 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Menilita.Barbosa@insp.gov.cv</a:t>
            </a:r>
            <a:r>
              <a:rPr lang="pt-PT" sz="5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6428510" y="1589567"/>
            <a:ext cx="5583382" cy="4653444"/>
          </a:xfrm>
        </p:spPr>
        <p:txBody>
          <a:bodyPr>
            <a:noAutofit/>
          </a:bodyPr>
          <a:lstStyle/>
          <a:p>
            <a:pPr algn="just"/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Silvânia </a:t>
            </a:r>
            <a:r>
              <a:rPr lang="pt-PT" sz="1600" b="1" dirty="0">
                <a:latin typeface="Arial" panose="020B0604020202020204" pitchFamily="34" charset="0"/>
                <a:cs typeface="Arial" panose="020B0604020202020204" pitchFamily="34" charset="0"/>
              </a:rPr>
              <a:t>Veiga </a:t>
            </a: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Leal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Mestre em Parasitologia Médica, Licenciada em Análises Clínicas e Saúde Pública, Coordenadora do Laboratório de Entomologia médica do Instituto Nacional de Saúde Pública.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Silvania.Leal@insp.gov.cv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. Júlio Monteiro Rodrigues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– Pós-graduação em Ciência para o Desenvolvimento, Mestre em Saúde Pública, Médico e Administrador Executivo do Instituto Nacional de Saúde Pública.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Julio.M.Rodrigues@insp.gov.cv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400" b="1" dirty="0">
                <a:latin typeface="Arial" panose="020B0604020202020204" pitchFamily="34" charset="0"/>
                <a:cs typeface="Arial" panose="020B0604020202020204" pitchFamily="34" charset="0"/>
              </a:rPr>
              <a:t>Doutora Edna Duarte Lopes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- Doutora em Psicologia, Mestre em Psicologia Clínica, Especialista em Clínica Cognitiva Comportamental, Especialista em Terapia Cognitivo-Comportamental, Psicóloga Clínica Comportamental e Administradora não Executiva do Instituto Nacional de Saúde Pública.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edna.d.lopes@insp.gov.cv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5" name="Retângulo 4"/>
          <p:cNvSpPr/>
          <p:nvPr/>
        </p:nvSpPr>
        <p:spPr>
          <a:xfrm>
            <a:off x="806816" y="6413301"/>
            <a:ext cx="11385184" cy="433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P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9"/>
          <p:cNvSpPr>
            <a:spLocks noGrp="1"/>
          </p:cNvSpPr>
          <p:nvPr>
            <p:ph type="sldNum" sz="quarter" idx="16"/>
          </p:nvPr>
        </p:nvSpPr>
        <p:spPr>
          <a:xfrm>
            <a:off x="11215254" y="6507795"/>
            <a:ext cx="711200" cy="244476"/>
          </a:xfrm>
        </p:spPr>
        <p:txBody>
          <a:bodyPr>
            <a:noAutofit/>
          </a:bodyPr>
          <a:lstStyle/>
          <a:p>
            <a:r>
              <a:rPr lang="pt-P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pt-P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40" y="6423166"/>
            <a:ext cx="777662" cy="434834"/>
          </a:xfrm>
          <a:prstGeom prst="rect">
            <a:avLst/>
          </a:prstGeom>
        </p:spPr>
      </p:pic>
      <p:pic>
        <p:nvPicPr>
          <p:cNvPr id="8" name="Imagem 7" descr="C:\Users\Catarina.veiga\Desktop\logo\logo\Nova pasta\modelos logo insp\INSP Logo-02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" y="118951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2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3" y="-242573"/>
            <a:ext cx="12408194" cy="710057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904492" y="1919798"/>
            <a:ext cx="914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800" dirty="0"/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2154618" y="512635"/>
            <a:ext cx="8129912" cy="44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Projeto da Futura Sede do INSP</a:t>
            </a:r>
            <a:endParaRPr lang="pt-PT" dirty="0"/>
          </a:p>
        </p:txBody>
      </p:sp>
      <p:pic>
        <p:nvPicPr>
          <p:cNvPr id="10" name="Imagem 9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892" y="660270"/>
            <a:ext cx="2693885" cy="1685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/>
          <p:cNvSpPr/>
          <p:nvPr/>
        </p:nvSpPr>
        <p:spPr>
          <a:xfrm>
            <a:off x="3380802" y="5219355"/>
            <a:ext cx="4762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</a:t>
            </a:r>
            <a:r>
              <a:rPr lang="pt-PT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PT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osição de Conteúdo 2"/>
          <p:cNvSpPr txBox="1">
            <a:spLocks/>
          </p:cNvSpPr>
          <p:nvPr/>
        </p:nvSpPr>
        <p:spPr>
          <a:xfrm>
            <a:off x="1067776" y="2711666"/>
            <a:ext cx="10603345" cy="188781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endParaRPr lang="pt-PT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43174" y="2421842"/>
            <a:ext cx="89582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www.insp.gov.cv</a:t>
            </a:r>
          </a:p>
          <a:p>
            <a:r>
              <a:rPr lang="pt-PT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PT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pt-PT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www.facebook.com/saudepublica.cv</a:t>
            </a:r>
            <a:endParaRPr lang="pt-PT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www.covid19.cv</a:t>
            </a:r>
          </a:p>
          <a:p>
            <a:endParaRPr lang="pt-P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48396EC-352D-4BBC-BA6F-7DE19D1880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6335" y="1591409"/>
            <a:ext cx="10772458" cy="4755151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7. Relacionar os conhecimentos e as atitudes com as práticas de prevenção e controlo da COVID-19;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8. Determinar a inflência das variáveis sociodemográficas sobre os conhecimentos da população residente em Cabo Verde em relação à COVID-19;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lnSpc>
                <a:spcPct val="150000"/>
              </a:lnSpc>
              <a:buClrTx/>
              <a:buSzPct val="95000"/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9. Analisar a influência dos conhecimentos e atitudes sobre as práticas de prevenção e controlo da COVID-19. </a:t>
            </a:r>
            <a:endParaRPr lang="pt-PT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68"/>
              </a:spcBef>
              <a:buClrTx/>
              <a:buSzPct val="90000"/>
              <a:buNone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Tx/>
              <a:buSzPct val="90000"/>
              <a:buFont typeface="Arial" panose="020B0604020202020204" pitchFamily="34" charset="0"/>
              <a:buChar char="•"/>
            </a:pP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pt-PT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63504" y="228600"/>
            <a:ext cx="9618871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(</a:t>
            </a:r>
            <a:r>
              <a:rPr lang="pt-PT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pt-PT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39887" y="6145585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Imagem 8" descr="C:\Users\Catarina.veiga\Desktop\logo\logo\Nova pasta\modelos logo insp\INSP Logo-0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2" y="171211"/>
            <a:ext cx="1493203" cy="92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2"/>
          </p:nvPr>
        </p:nvSpPr>
        <p:spPr>
          <a:xfrm>
            <a:off x="11223193" y="6497295"/>
            <a:ext cx="711200" cy="244476"/>
          </a:xfr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C0591-35D9-4CE7-BA4E-6522C2CB99A8}" type="slidenum">
              <a:rPr kumimoji="0" lang="pt-PT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P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1"/>
          </p:nvPr>
        </p:nvSpPr>
        <p:spPr>
          <a:xfrm>
            <a:off x="3547584" y="6416398"/>
            <a:ext cx="5552453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Conhecimentos, atitudes e práticas sobre à COVID-19</a:t>
            </a: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491" y="228600"/>
            <a:ext cx="9058498" cy="990600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 da Literatura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816864" y="1541781"/>
            <a:ext cx="11018981" cy="47808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Para a realização do presente estudo, fez-se a revisão sistemática da literatura nos principais meios de busca e fontes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informação: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Periódicos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) internacionais de saúde, Google académico, sites oficiais (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OMS) e jornais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impressos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digitais;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Foram admitidos como critérios de inclusão e delimitadores do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estudo: </a:t>
            </a:r>
            <a:r>
              <a:rPr lang="pt-PT" sz="2400" i="1" dirty="0">
                <a:latin typeface="Arial" panose="020B0604020202020204" pitchFamily="34" charset="0"/>
                <a:cs typeface="Arial" panose="020B0604020202020204" pitchFamily="34" charset="0"/>
              </a:rPr>
              <a:t>artigos </a:t>
            </a:r>
            <a:r>
              <a:rPr lang="pt-P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relacionados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ao estudo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KAP COVID-19 (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Knows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Attitudes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COVID-19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 o novo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coronavírus (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SARS-CoV-2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artigos científicos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relacionados com o vírus SARS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35506" y="6381067"/>
            <a:ext cx="11260015" cy="476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6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124645" y="6428894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4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0869" y="228600"/>
            <a:ext cx="9154688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Revisão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endParaRPr lang="en-US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. al. (2020), para combater esta pandemia e minimizar o seu impacto a nível da saúde pública, e sócio económico, é importante que a população local adote as medidas de prevenção e controlo ditado pelas autoridades locais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adesão das pessoas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medidas de prevenção e controlo podem ser amplamente afetadas pelos conhecimentos, atitudes e práticas da população em relação a 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6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2600" dirty="0">
                <a:latin typeface="Arial" panose="020B0604020202020204" pitchFamily="34" charset="0"/>
                <a:cs typeface="Arial" panose="020B0604020202020204" pitchFamily="34" charset="0"/>
              </a:rPr>
              <a:t> al., 2020</a:t>
            </a:r>
            <a:r>
              <a:rPr lang="pt-P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PT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26857" y="6346558"/>
            <a:ext cx="11256494" cy="511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Conhecimentos, atitudes e práticas sobre à COVID-19</a:t>
            </a:r>
          </a:p>
        </p:txBody>
      </p:sp>
      <p:sp>
        <p:nvSpPr>
          <p:cNvPr id="5" name="Marcador de Posição do Número do Diapositivo 7"/>
          <p:cNvSpPr>
            <a:spLocks noGrp="1"/>
          </p:cNvSpPr>
          <p:nvPr>
            <p:ph type="sldNum" sz="quarter" idx="4294967295"/>
          </p:nvPr>
        </p:nvSpPr>
        <p:spPr>
          <a:xfrm>
            <a:off x="11069418" y="6411639"/>
            <a:ext cx="711200" cy="38127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pt-P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" y="6346560"/>
            <a:ext cx="914666" cy="511440"/>
          </a:xfrm>
          <a:prstGeom prst="rect">
            <a:avLst/>
          </a:prstGeom>
        </p:spPr>
      </p:pic>
      <p:pic>
        <p:nvPicPr>
          <p:cNvPr id="7" name="Imagem 6" descr="C:\Users\Catarina.veiga\Desktop\logo\logo\Nova pasta\modelos logo insp\INSP Logo-0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6" y="162912"/>
            <a:ext cx="1493203" cy="9299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14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Retrospetiva</Template>
  <TotalTime>15261</TotalTime>
  <Words>4146</Words>
  <Application>Microsoft Office PowerPoint</Application>
  <PresentationFormat>Ecrã Panorâmico</PresentationFormat>
  <Paragraphs>630</Paragraphs>
  <Slides>65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65</vt:i4>
      </vt:variant>
    </vt:vector>
  </HeadingPairs>
  <TitlesOfParts>
    <vt:vector size="73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Mediano</vt:lpstr>
      <vt:lpstr>Apresentação do PowerPoint</vt:lpstr>
      <vt:lpstr>Introdução</vt:lpstr>
      <vt:lpstr>Introdução(cont.)</vt:lpstr>
      <vt:lpstr>Objetivo Geral</vt:lpstr>
      <vt:lpstr>Objetivos específicos</vt:lpstr>
      <vt:lpstr>Objetivos específicos (Cont.)</vt:lpstr>
      <vt:lpstr>Objetivos específicos (Cont.)</vt:lpstr>
      <vt:lpstr>Revisão da Literatura</vt:lpstr>
      <vt:lpstr>Revisão da Literatura</vt:lpstr>
      <vt:lpstr> Metodologia </vt:lpstr>
      <vt:lpstr> Metodologia (cont.) </vt:lpstr>
      <vt:lpstr> Metodologia (cont.) </vt:lpstr>
      <vt:lpstr> Metodologia (cont.) </vt:lpstr>
      <vt:lpstr>Aspetos éticos e de proteção de dados </vt:lpstr>
      <vt:lpstr>Apresentação dos resultados</vt:lpstr>
      <vt:lpstr>Caracterização sociodemográfica dos participantes</vt:lpstr>
      <vt:lpstr>Caracterização sociodemográfica dos participantes (Cont.)</vt:lpstr>
      <vt:lpstr>Caracterização sociodemográfica dos participantes (Cont.)</vt:lpstr>
      <vt:lpstr>Caracterização sociodemográfica dos participantes (Cont.)</vt:lpstr>
      <vt:lpstr>Analisar os conhecimentos da população residente em Cabo Verde sobre os sinais, sintomas e formas de transmissão, da COVID-19.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Avaliar as atitudes da população residente em Cabo Verde em relação a capacidade do país no combate da pandemia COVID-19.</vt:lpstr>
      <vt:lpstr>Apresentação do PowerPoint</vt:lpstr>
      <vt:lpstr>Medidas proposta pelos participantes para vencer a luta contra COVID-19</vt:lpstr>
      <vt:lpstr>Medidas proposta pelos participantes para vencer a luta contra COVID-19 (Cont.)</vt:lpstr>
      <vt:lpstr>Medidas proposta pelos participantes para vencer a luta contra COVID-19 (Cont.)</vt:lpstr>
      <vt:lpstr>3.  Identificar as práticas da população residente em Cabo Verde na prevenção e controlo da COVID-19.</vt:lpstr>
      <vt:lpstr>Apresentação do PowerPoint</vt:lpstr>
      <vt:lpstr>Apresentação do PowerPoint</vt:lpstr>
      <vt:lpstr>Apresentação do PowerPoint</vt:lpstr>
      <vt:lpstr> 4. Identificar as abordagens e meios de comunicação considerados credíveis para a transmissão de infromação sobre COVID-19. </vt:lpstr>
      <vt:lpstr>Meios e canal de comunicação</vt:lpstr>
      <vt:lpstr>Canal e idioma preferido dos participantes</vt:lpstr>
      <vt:lpstr>  5. Determinar as taxas de respostas correta de conhecimentos da população residente em Cabo Verde sobre a COVID-19.  </vt:lpstr>
      <vt:lpstr> Taxas de respostas certas do questionário de  conhecimentos da população residente em Cabo Verde sobre </vt:lpstr>
      <vt:lpstr> Taxas de respostas certas do questionário de  conhecimentos da população residente em Cabo Verde sobre </vt:lpstr>
      <vt:lpstr> 6. Relacionar as variáveis sociodemográficas com os scores de respostas corretas de conhecimentos, atitudes positivas e práticas assertivas de prevenção e controlo e prevenção da COVID-19  </vt:lpstr>
      <vt:lpstr>Relação entre as variáveis sociodemográficas e os escores de conhecimentos</vt:lpstr>
      <vt:lpstr>Relação entre as variáveis sociodemográficas e atitudes. </vt:lpstr>
      <vt:lpstr>Relação entre as variáveis sociodemográficas e as práticas</vt:lpstr>
      <vt:lpstr> 7. Relacionar os conhecimentos e as atitudes com as práticas de prevenção e controlo da COVID-19. </vt:lpstr>
      <vt:lpstr>Análise de correlação</vt:lpstr>
      <vt:lpstr> 8. Determinar a influência das variáveis sociodemográficas sobre os conhecimentos da população residente em Cabo Verde em relação à COVID-19. </vt:lpstr>
      <vt:lpstr>Análise estatística: Análise de regressão Linear Múltipla </vt:lpstr>
      <vt:lpstr>  9. Analisar a influência dos conhecimentos e atitudes sobre as práticas de prevenção e controlo da COVID-19.   </vt:lpstr>
      <vt:lpstr>Análise de regressão</vt:lpstr>
      <vt:lpstr> CONCLUSÕES </vt:lpstr>
      <vt:lpstr> CONCLUSÕES (Cont.) </vt:lpstr>
      <vt:lpstr> CONCLUSÕES (Cont.) </vt:lpstr>
      <vt:lpstr> CONCLUSÕES (Cont.) </vt:lpstr>
      <vt:lpstr>LIMITAÇÕES DO ESTUDO</vt:lpstr>
      <vt:lpstr>RECOMENDAÇÕES</vt:lpstr>
      <vt:lpstr> RECOMENDAÇÕES </vt:lpstr>
      <vt:lpstr> RECOMENDAÇÕES </vt:lpstr>
      <vt:lpstr>RECONHECIMENTOS</vt:lpstr>
      <vt:lpstr>INSTITUIÇÃO FINANCIADORA</vt:lpstr>
      <vt:lpstr>Apresentação do PowerPoint</vt:lpstr>
      <vt:lpstr>Referências bibliográficas </vt:lpstr>
      <vt:lpstr>INVESTIGADORES DO ESTUDO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 Climática e os Impactos na Saúde Humana:  O exemplo da Cólera</dc:title>
  <dc:creator>CALUNELI</dc:creator>
  <cp:lastModifiedBy>INSP/ Maria de Fatima Carvalho Alves</cp:lastModifiedBy>
  <cp:revision>744</cp:revision>
  <cp:lastPrinted>2020-06-12T14:12:44Z</cp:lastPrinted>
  <dcterms:created xsi:type="dcterms:W3CDTF">2019-04-30T10:11:28Z</dcterms:created>
  <dcterms:modified xsi:type="dcterms:W3CDTF">2020-06-23T12:44:15Z</dcterms:modified>
</cp:coreProperties>
</file>